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8"/>
  </p:notesMasterIdLst>
  <p:sldIdLst>
    <p:sldId id="256" r:id="rId2"/>
    <p:sldId id="475" r:id="rId3"/>
    <p:sldId id="460" r:id="rId4"/>
    <p:sldId id="507" r:id="rId5"/>
    <p:sldId id="508" r:id="rId6"/>
    <p:sldId id="531" r:id="rId7"/>
    <p:sldId id="535" r:id="rId8"/>
    <p:sldId id="536" r:id="rId9"/>
    <p:sldId id="538" r:id="rId10"/>
    <p:sldId id="537" r:id="rId11"/>
    <p:sldId id="539" r:id="rId12"/>
    <p:sldId id="516" r:id="rId13"/>
    <p:sldId id="523" r:id="rId14"/>
    <p:sldId id="524" r:id="rId15"/>
    <p:sldId id="541" r:id="rId16"/>
    <p:sldId id="517" r:id="rId17"/>
    <p:sldId id="518" r:id="rId18"/>
    <p:sldId id="525" r:id="rId19"/>
    <p:sldId id="526" r:id="rId20"/>
    <p:sldId id="542" r:id="rId21"/>
    <p:sldId id="527" r:id="rId22"/>
    <p:sldId id="519" r:id="rId23"/>
    <p:sldId id="520" r:id="rId24"/>
    <p:sldId id="543" r:id="rId25"/>
    <p:sldId id="529" r:id="rId26"/>
    <p:sldId id="530" r:id="rId27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5B3D7"/>
    <a:srgbClr val="9DE68C"/>
    <a:srgbClr val="C2F67C"/>
    <a:srgbClr val="F27C7C"/>
    <a:srgbClr val="D99694"/>
    <a:srgbClr val="FF0000"/>
    <a:srgbClr val="00B05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92" autoAdjust="0"/>
    <p:restoredTop sz="89577" autoAdjust="0"/>
  </p:normalViewPr>
  <p:slideViewPr>
    <p:cSldViewPr>
      <p:cViewPr varScale="1">
        <p:scale>
          <a:sx n="132" d="100"/>
          <a:sy n="132" d="100"/>
        </p:scale>
        <p:origin x="1200" y="168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2/26/24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00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it's complicated.]</a:t>
            </a:r>
          </a:p>
          <a:p>
            <a:r>
              <a:rPr lang="en-US" dirty="0"/>
              <a:t>- I love compilers OK?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13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source goes into compiler, compiler spits out object file.]</a:t>
            </a:r>
          </a:p>
          <a:p>
            <a:r>
              <a:rPr lang="en-US" dirty="0"/>
              <a:t>- they let me teach compilers for 3 summers, and then didn’t once </a:t>
            </a:r>
            <a:r>
              <a:rPr lang="en-US" dirty="0" err="1"/>
              <a:t>Misurda</a:t>
            </a:r>
            <a:r>
              <a:rPr lang="en-US" dirty="0"/>
              <a:t> came back. hm.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05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41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they should </a:t>
            </a:r>
            <a:r>
              <a:rPr lang="mr-IN" dirty="0"/>
              <a:t>–</a:t>
            </a:r>
            <a:r>
              <a:rPr lang="en-US" dirty="0"/>
              <a:t> you use .text and .data in MIPS to switch</a:t>
            </a:r>
            <a:r>
              <a:rPr lang="en-US" baseline="0" dirty="0"/>
              <a:t> between these two segments.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57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88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the symbol table is a list of names. each name points to a location within one of the segments, or says that the symbol doesn't exist.]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93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puzzle piece representation of an object file, where the functions it has are bumps, and the functions it needs are holes]</a:t>
            </a:r>
          </a:p>
          <a:p>
            <a:r>
              <a:rPr lang="en-US" dirty="0"/>
              <a:t>- whence </a:t>
            </a:r>
            <a:r>
              <a:rPr lang="en-US" dirty="0" err="1"/>
              <a:t>printf</a:t>
            </a:r>
            <a:r>
              <a:rPr lang="en-US" dirty="0"/>
              <a:t>??????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436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same puzzle piece, and a library which is several puzzle pieces linked together, but still missing some things (like main!).]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61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there's another way of doing it, where we intentionally leave some pieces out</a:t>
            </a:r>
            <a:r>
              <a:rPr lang="mr-IN" dirty="0"/>
              <a:t>…</a:t>
            </a:r>
            <a:r>
              <a:rPr lang="en-US" dirty="0"/>
              <a:t> next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5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602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two puzzle pieces have the same bump, so it's unclear which is the right one. a third puzzle piece has a hole for a symbol but no matching bump anywhere else.]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6815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now, </a:t>
            </a:r>
            <a:r>
              <a:rPr lang="en-US" dirty="0" err="1"/>
              <a:t>print_message</a:t>
            </a:r>
            <a:r>
              <a:rPr lang="en-US" dirty="0"/>
              <a:t> is not a bump. it's contained "within" the puzzle piece and cannot be used by other pieces.]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19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.c file is fed to the compiler, which produces an object file. that, along with several other object files and library files are fed to the linker, which produces an executable.]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49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 programmer has an idea and writes code. the code goes through the preprocessor, then the compiler, the linker, and the loader, at which point the user can interact with it.]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06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[diagram: an iceberg sits mostly below the surface of the water. the tip above water is like the header file, and the rest under the water is like the source file.]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06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never do this. :P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679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there</a:t>
            </a:r>
            <a:r>
              <a:rPr lang="en-US" baseline="0" dirty="0"/>
              <a:t> is a more flexible syntax that looks like C expressions but it's just extra stuff.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58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it's easy to get yourself into trouble with macros if you use a parameter more than once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6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CS449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1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848600" cy="1225021"/>
          </a:xfrm>
        </p:spPr>
        <p:txBody>
          <a:bodyPr/>
          <a:lstStyle/>
          <a:p>
            <a:r>
              <a:rPr lang="en-US" dirty="0"/>
              <a:t>Programs – Preprocessing</a:t>
            </a:r>
            <a:r>
              <a:rPr lang="en-US"/>
              <a:t>, Compilation </a:t>
            </a:r>
            <a:r>
              <a:rPr lang="en-US" dirty="0"/>
              <a:t>and Linking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0449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#define with parameters...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#define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TEST_BIT(v, n) ((v) &amp; (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&lt;&lt; (n)))</a:t>
            </a:r>
          </a:p>
          <a:p>
            <a:r>
              <a:rPr lang="en-US" dirty="0"/>
              <a:t>this is a </a:t>
            </a:r>
            <a:r>
              <a:rPr lang="en-US" b="1" dirty="0"/>
              <a:t>preprocessor macro</a:t>
            </a:r>
            <a:endParaRPr lang="en-US" dirty="0"/>
          </a:p>
          <a:p>
            <a:pPr lvl="1"/>
            <a:r>
              <a:rPr lang="en-US" dirty="0"/>
              <a:t>it looks like a function</a:t>
            </a:r>
          </a:p>
          <a:p>
            <a:pPr lvl="1"/>
            <a:r>
              <a:rPr lang="en-US" dirty="0"/>
              <a:t>you can write it like you're calling a function</a:t>
            </a:r>
          </a:p>
          <a:p>
            <a:pPr lvl="1"/>
            <a:r>
              <a:rPr lang="en-US" dirty="0"/>
              <a:t>but it's </a:t>
            </a:r>
            <a:r>
              <a:rPr lang="en-US" b="1" dirty="0"/>
              <a:t>all text replacement</a:t>
            </a:r>
          </a:p>
          <a:p>
            <a:pPr lvl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#define</a:t>
            </a:r>
            <a:r>
              <a:rPr lang="en-US" sz="2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streq</a:t>
            </a:r>
            <a:r>
              <a:rPr lang="en-US" sz="2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a,b</a:t>
            </a:r>
            <a:r>
              <a:rPr lang="en-US" sz="2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(</a:t>
            </a:r>
            <a:r>
              <a:rPr lang="en-US" sz="2800" b="1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strcmp</a:t>
            </a:r>
            <a:r>
              <a:rPr lang="en-US" sz="2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((a), (b)) ==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n-US" sz="2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b="1" dirty="0"/>
          </a:p>
          <a:p>
            <a:r>
              <a:rPr lang="en-US" dirty="0"/>
              <a:t>why are there all these parentheses</a:t>
            </a:r>
          </a:p>
          <a:p>
            <a:pPr lvl="1"/>
            <a:r>
              <a:rPr lang="en-US" dirty="0"/>
              <a:t>uh</a:t>
            </a:r>
          </a:p>
          <a:p>
            <a:pPr lvl="2"/>
            <a:r>
              <a:rPr lang="en-US" dirty="0"/>
              <a:t>cause reasons</a:t>
            </a:r>
          </a:p>
          <a:p>
            <a:pPr lvl="3"/>
            <a:r>
              <a:rPr lang="en-US" dirty="0"/>
              <a:t>maybe stay away from making your own macros for now :^)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29363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preprocessor is weird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C/C++ are really the only modern languages which have it</a:t>
            </a:r>
          </a:p>
          <a:p>
            <a:pPr lvl="1"/>
            <a:r>
              <a:rPr lang="en-US" dirty="0"/>
              <a:t>cause it's, uh, </a:t>
            </a:r>
            <a:r>
              <a:rPr lang="en-US" i="1" dirty="0"/>
              <a:t>suboptimal</a:t>
            </a:r>
          </a:p>
          <a:p>
            <a:r>
              <a:rPr lang="en-US" dirty="0"/>
              <a:t>these past few slides cover like 95% of what you will ever need</a:t>
            </a:r>
          </a:p>
          <a:p>
            <a:r>
              <a:rPr lang="en-US" dirty="0"/>
              <a:t>I hope you never have to deal with it too much.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8751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compiler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a compiler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503766"/>
          </a:xfrm>
        </p:spPr>
        <p:txBody>
          <a:bodyPr/>
          <a:lstStyle/>
          <a:p>
            <a:r>
              <a:rPr lang="en-US" dirty="0"/>
              <a:t>it's, uh, complicated.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5166" y="999067"/>
            <a:ext cx="46312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1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main(</a:t>
            </a:r>
            <a:r>
              <a:rPr lang="en-US" sz="1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char</a:t>
            </a: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** </a:t>
            </a:r>
            <a:r>
              <a:rPr lang="en-US" sz="18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argv</a:t>
            </a: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lvl="0" defTabSz="822960">
              <a:buSzPct val="100000"/>
            </a:pP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800" b="1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argc</a:t>
            </a: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&lt; </a:t>
            </a:r>
            <a:r>
              <a:rPr lang="en-US" sz="1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0" defTabSz="822960">
              <a:buSzPct val="100000"/>
            </a:pP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fatal(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</a:t>
            </a:r>
            <a:r>
              <a:rPr lang="en-US" sz="1800" b="1" dirty="0" err="1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gimme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 arguments"</a:t>
            </a: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lvl="0" defTabSz="822960">
              <a:buSzPct val="100000"/>
            </a:pP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1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lvl="0" defTabSz="822960">
              <a:buSzPct val="100000"/>
            </a:pP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...</a:t>
            </a:r>
          </a:p>
          <a:p>
            <a:pPr lvl="0" defTabSz="822960">
              <a:buSzPct val="100000"/>
            </a:pP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}</a:t>
            </a:r>
          </a:p>
          <a:p>
            <a:pPr lvl="0" defTabSz="822960">
              <a:buSzPct val="100000"/>
            </a:pPr>
            <a:r>
              <a:rPr lang="en-US" sz="1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11" name="Right Arrow 10"/>
          <p:cNvSpPr/>
          <p:nvPr/>
        </p:nvSpPr>
        <p:spPr>
          <a:xfrm rot="900000">
            <a:off x="1836445" y="1912649"/>
            <a:ext cx="1267401" cy="81475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err="1"/>
              <a:t>lexing</a:t>
            </a:r>
            <a:r>
              <a:rPr lang="en-US" sz="1400" b="1" i="1" dirty="0"/>
              <a:t>!</a:t>
            </a:r>
          </a:p>
        </p:txBody>
      </p:sp>
      <p:sp>
        <p:nvSpPr>
          <p:cNvPr id="12" name="Right Arrow 11"/>
          <p:cNvSpPr/>
          <p:nvPr/>
        </p:nvSpPr>
        <p:spPr>
          <a:xfrm rot="19800000">
            <a:off x="4660398" y="1523637"/>
            <a:ext cx="1267401" cy="81475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/>
              <a:t>parsing!</a:t>
            </a:r>
            <a:endParaRPr lang="en-US" sz="1400" b="1" i="1" dirty="0"/>
          </a:p>
        </p:txBody>
      </p:sp>
      <p:grpSp>
        <p:nvGrpSpPr>
          <p:cNvPr id="53" name="Group 52"/>
          <p:cNvGrpSpPr/>
          <p:nvPr/>
        </p:nvGrpSpPr>
        <p:grpSpPr>
          <a:xfrm>
            <a:off x="3047213" y="1906780"/>
            <a:ext cx="1973617" cy="1331720"/>
            <a:chOff x="3047213" y="1906780"/>
            <a:chExt cx="1973617" cy="1331720"/>
          </a:xfrm>
        </p:grpSpPr>
        <p:sp>
          <p:nvSpPr>
            <p:cNvPr id="13" name="TextBox 12"/>
            <p:cNvSpPr txBox="1"/>
            <p:nvPr/>
          </p:nvSpPr>
          <p:spPr>
            <a:xfrm>
              <a:off x="3047213" y="2281828"/>
              <a:ext cx="1973617" cy="9566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charset="0"/>
                  <a:ea typeface="Consolas" charset="0"/>
                  <a:cs typeface="Consolas" charset="0"/>
                </a:rPr>
                <a:t>KEYWORD("</a:t>
              </a:r>
              <a:r>
                <a:rPr lang="en-US" b="1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b="1" dirty="0">
                  <a:latin typeface="Consolas" charset="0"/>
                  <a:ea typeface="Consolas" charset="0"/>
                  <a:cs typeface="Consolas" charset="0"/>
                </a:rPr>
                <a:t>"),</a:t>
              </a:r>
            </a:p>
            <a:p>
              <a:r>
                <a:rPr lang="en-US" b="1" dirty="0">
                  <a:latin typeface="Consolas" charset="0"/>
                  <a:ea typeface="Consolas" charset="0"/>
                  <a:cs typeface="Consolas" charset="0"/>
                </a:rPr>
                <a:t>ID("main"),</a:t>
              </a:r>
            </a:p>
            <a:p>
              <a:r>
                <a:rPr lang="en-US" b="1" dirty="0">
                  <a:latin typeface="Consolas" charset="0"/>
                  <a:ea typeface="Consolas" charset="0"/>
                  <a:cs typeface="Consolas" charset="0"/>
                </a:rPr>
                <a:t>LPAREN,</a:t>
              </a:r>
            </a:p>
            <a:p>
              <a:r>
                <a:rPr lang="en-US" b="1" dirty="0">
                  <a:latin typeface="Consolas" charset="0"/>
                  <a:ea typeface="Consolas" charset="0"/>
                  <a:cs typeface="Consolas" charset="0"/>
                </a:rPr>
                <a:t>KEYWORD("</a:t>
              </a:r>
              <a:r>
                <a:rPr lang="en-US" b="1" dirty="0" err="1"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b="1" dirty="0">
                  <a:latin typeface="Consolas" charset="0"/>
                  <a:ea typeface="Consolas" charset="0"/>
                  <a:cs typeface="Consolas" charset="0"/>
                </a:rPr>
                <a:t>"),...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10457" y="1906780"/>
              <a:ext cx="10158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>
                  <a:latin typeface="Segoe UI" charset="0"/>
                  <a:ea typeface="Segoe UI" charset="0"/>
                  <a:cs typeface="Segoe UI" charset="0"/>
                </a:rPr>
                <a:t>Tokens</a:t>
              </a:r>
              <a:endParaRPr lang="en-US" sz="2000" b="1" dirty="0">
                <a:latin typeface="Segoe UI" charset="0"/>
                <a:ea typeface="Segoe UI" charset="0"/>
                <a:cs typeface="Segoe UI" charset="0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429846" y="828645"/>
            <a:ext cx="3398174" cy="3609254"/>
            <a:chOff x="5429846" y="828645"/>
            <a:chExt cx="3398174" cy="3609254"/>
          </a:xfrm>
        </p:grpSpPr>
        <p:sp>
          <p:nvSpPr>
            <p:cNvPr id="10" name="TextBox 9"/>
            <p:cNvSpPr txBox="1"/>
            <p:nvPr/>
          </p:nvSpPr>
          <p:spPr>
            <a:xfrm>
              <a:off x="5429846" y="828645"/>
              <a:ext cx="33981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>
                  <a:latin typeface="Segoe UI" charset="0"/>
                  <a:ea typeface="Segoe UI" charset="0"/>
                  <a:cs typeface="Segoe UI" charset="0"/>
                </a:rPr>
                <a:t>AST </a:t>
              </a:r>
              <a:r>
                <a:rPr lang="en-US" sz="2000" b="1">
                  <a:latin typeface="Segoe UI" charset="0"/>
                  <a:ea typeface="Segoe UI" charset="0"/>
                  <a:cs typeface="Segoe UI" charset="0"/>
                </a:rPr>
                <a:t>(Abstract Syntax Tree)</a:t>
              </a:r>
              <a:endParaRPr lang="en-US" sz="2000" b="1" dirty="0">
                <a:latin typeface="Segoe UI" charset="0"/>
                <a:ea typeface="Segoe UI" charset="0"/>
                <a:cs typeface="Segoe UI" charset="0"/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5603044" y="1220322"/>
              <a:ext cx="2762263" cy="3217577"/>
              <a:chOff x="5603044" y="1220322"/>
              <a:chExt cx="2762263" cy="3217577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5985933" y="1220322"/>
                <a:ext cx="2286000" cy="120173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US" sz="900" b="1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Function</a:t>
                </a:r>
              </a:p>
              <a:p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   </a:t>
                </a:r>
                <a:r>
                  <a:rPr lang="en-US" sz="900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ret_type</a:t>
                </a:r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: </a:t>
                </a:r>
                <a:r>
                  <a:rPr lang="en-US" sz="900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int</a:t>
                </a:r>
                <a:endParaRPr lang="en-US" sz="900" dirty="0">
                  <a:solidFill>
                    <a:schemeClr val="tx1"/>
                  </a:solidFill>
                  <a:latin typeface="Consolas" charset="0"/>
                  <a:ea typeface="Consolas" charset="0"/>
                  <a:cs typeface="Consolas" charset="0"/>
                </a:endParaRPr>
              </a:p>
              <a:p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   name: "main"</a:t>
                </a:r>
              </a:p>
              <a:p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   </a:t>
                </a:r>
                <a:r>
                  <a:rPr lang="en-US" sz="900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args</a:t>
                </a:r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: [</a:t>
                </a:r>
              </a:p>
              <a:p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      {type: </a:t>
                </a:r>
                <a:r>
                  <a:rPr lang="en-US" sz="900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int</a:t>
                </a:r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, name: "</a:t>
                </a:r>
                <a:r>
                  <a:rPr lang="en-US" sz="900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argc</a:t>
                </a:r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"},</a:t>
                </a:r>
              </a:p>
              <a:p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      {type: </a:t>
                </a:r>
                <a:r>
                  <a:rPr lang="en-US" sz="900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ptr</a:t>
                </a:r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(</a:t>
                </a:r>
                <a:r>
                  <a:rPr lang="en-US" sz="900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ptr</a:t>
                </a:r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(char)),</a:t>
                </a:r>
              </a:p>
              <a:p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       name: "</a:t>
                </a:r>
                <a:r>
                  <a:rPr lang="en-US" sz="900" dirty="0" err="1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argv</a:t>
                </a:r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"}</a:t>
                </a:r>
              </a:p>
              <a:p>
                <a:r>
                  <a:rPr lang="en-US" sz="900" dirty="0">
                    <a:solidFill>
                      <a:schemeClr val="tx1"/>
                    </a:solidFill>
                    <a:latin typeface="Consolas" charset="0"/>
                    <a:ea typeface="Consolas" charset="0"/>
                    <a:cs typeface="Consolas" charset="0"/>
                  </a:rPr>
                  <a:t>   ]</a:t>
                </a: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6705601" y="2552056"/>
                <a:ext cx="313962" cy="296439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if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6093294" y="3229693"/>
                <a:ext cx="313962" cy="296439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&lt;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603044" y="3712121"/>
                <a:ext cx="490250" cy="296439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rtlCol="0" anchor="ctr"/>
              <a:lstStyle/>
              <a:p>
                <a:pPr algn="ctr"/>
                <a:r>
                  <a:rPr lang="en-US" sz="1100" dirty="0" err="1">
                    <a:solidFill>
                      <a:schemeClr val="tx1"/>
                    </a:solidFill>
                  </a:rPr>
                  <a:t>argc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346599" y="3712121"/>
                <a:ext cx="232120" cy="296439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816603" y="3677220"/>
                <a:ext cx="313962" cy="296439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call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296944" y="4141460"/>
                <a:ext cx="413574" cy="296439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rtlCol="0" anchor="ctr"/>
              <a:lstStyle/>
              <a:p>
                <a:pPr algn="ctr"/>
                <a:r>
                  <a:rPr lang="en-US" sz="1100">
                    <a:solidFill>
                      <a:schemeClr val="tx1"/>
                    </a:solidFill>
                  </a:rPr>
                  <a:t>fatal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6850470" y="4137069"/>
                <a:ext cx="1514837" cy="296439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40"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"</a:t>
                </a:r>
                <a:r>
                  <a:rPr lang="en-US" sz="1100" dirty="0" err="1">
                    <a:solidFill>
                      <a:schemeClr val="tx1"/>
                    </a:solidFill>
                  </a:rPr>
                  <a:t>gimme</a:t>
                </a:r>
                <a:r>
                  <a:rPr lang="en-US" sz="1100" dirty="0">
                    <a:solidFill>
                      <a:schemeClr val="tx1"/>
                    </a:solidFill>
                  </a:rPr>
                  <a:t> arguments"</a:t>
                </a:r>
              </a:p>
            </p:txBody>
          </p:sp>
          <p:cxnSp>
            <p:nvCxnSpPr>
              <p:cNvPr id="23" name="Straight Arrow Connector 22"/>
              <p:cNvCxnSpPr>
                <a:stCxn id="15" idx="3"/>
                <a:endCxn id="16" idx="7"/>
              </p:cNvCxnSpPr>
              <p:nvPr/>
            </p:nvCxnSpPr>
            <p:spPr>
              <a:xfrm flipH="1">
                <a:off x="6361277" y="2805083"/>
                <a:ext cx="390303" cy="4680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>
                <a:stCxn id="15" idx="4"/>
                <a:endCxn id="19" idx="0"/>
              </p:cNvCxnSpPr>
              <p:nvPr/>
            </p:nvCxnSpPr>
            <p:spPr>
              <a:xfrm>
                <a:off x="6862582" y="2848495"/>
                <a:ext cx="111002" cy="8287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15" idx="5"/>
              </p:cNvCxnSpPr>
              <p:nvPr/>
            </p:nvCxnSpPr>
            <p:spPr>
              <a:xfrm>
                <a:off x="6973584" y="2805083"/>
                <a:ext cx="827407" cy="62864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>
                <a:stCxn id="16" idx="3"/>
                <a:endCxn id="17" idx="7"/>
              </p:cNvCxnSpPr>
              <p:nvPr/>
            </p:nvCxnSpPr>
            <p:spPr>
              <a:xfrm flipH="1">
                <a:off x="6021499" y="3482720"/>
                <a:ext cx="117774" cy="27281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16" idx="5"/>
                <a:endCxn id="18" idx="0"/>
              </p:cNvCxnSpPr>
              <p:nvPr/>
            </p:nvCxnSpPr>
            <p:spPr>
              <a:xfrm>
                <a:off x="6361277" y="3482720"/>
                <a:ext cx="101382" cy="22940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>
                <a:stCxn id="19" idx="3"/>
                <a:endCxn id="20" idx="7"/>
              </p:cNvCxnSpPr>
              <p:nvPr/>
            </p:nvCxnSpPr>
            <p:spPr>
              <a:xfrm flipH="1">
                <a:off x="6649951" y="3930247"/>
                <a:ext cx="212631" cy="2546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>
                <a:stCxn id="19" idx="4"/>
                <a:endCxn id="21" idx="1"/>
              </p:cNvCxnSpPr>
              <p:nvPr/>
            </p:nvCxnSpPr>
            <p:spPr>
              <a:xfrm>
                <a:off x="6973584" y="3973659"/>
                <a:ext cx="98729" cy="20682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7753937" y="3379197"/>
                <a:ext cx="316112" cy="308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r-IN"/>
                  <a:t>…</a:t>
                </a:r>
                <a:endParaRPr lang="en-US" dirty="0"/>
              </a:p>
            </p:txBody>
          </p:sp>
          <p:cxnSp>
            <p:nvCxnSpPr>
              <p:cNvPr id="49" name="Straight Arrow Connector 48"/>
              <p:cNvCxnSpPr>
                <a:endCxn id="15" idx="1"/>
              </p:cNvCxnSpPr>
              <p:nvPr/>
            </p:nvCxnSpPr>
            <p:spPr>
              <a:xfrm>
                <a:off x="6470690" y="2417435"/>
                <a:ext cx="280890" cy="17803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Right Arrow 51"/>
          <p:cNvSpPr/>
          <p:nvPr/>
        </p:nvSpPr>
        <p:spPr>
          <a:xfrm rot="20887135" flipH="1">
            <a:off x="3335307" y="3152868"/>
            <a:ext cx="2156024" cy="1414943"/>
          </a:xfrm>
          <a:prstGeom prst="rightArrow">
            <a:avLst>
              <a:gd name="adj1" fmla="val 50000"/>
              <a:gd name="adj2" fmla="val 26797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/>
              <a:t>intermediate </a:t>
            </a:r>
            <a:r>
              <a:rPr lang="en-US" sz="1400" b="1" i="1"/>
              <a:t>representation translation!</a:t>
            </a:r>
            <a:endParaRPr lang="en-US" sz="1400" b="1" i="1" dirty="0"/>
          </a:p>
        </p:txBody>
      </p:sp>
      <p:sp>
        <p:nvSpPr>
          <p:cNvPr id="55" name="U-Turn Arrow 54"/>
          <p:cNvSpPr/>
          <p:nvPr/>
        </p:nvSpPr>
        <p:spPr>
          <a:xfrm rot="1440032" flipH="1">
            <a:off x="7342998" y="2318398"/>
            <a:ext cx="1363880" cy="1014742"/>
          </a:xfrm>
          <a:prstGeom prst="uturnArrow">
            <a:avLst>
              <a:gd name="adj1" fmla="val 25000"/>
              <a:gd name="adj2" fmla="val 25000"/>
              <a:gd name="adj3" fmla="val 25000"/>
              <a:gd name="adj4" fmla="val 60953"/>
              <a:gd name="adj5" fmla="val 10000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solidFill>
                  <a:schemeClr val="tx1"/>
                </a:solidFill>
              </a:rPr>
              <a:t>semantic analysis!</a:t>
            </a:r>
          </a:p>
        </p:txBody>
      </p:sp>
      <p:sp>
        <p:nvSpPr>
          <p:cNvPr id="56" name="8-Point Star 55"/>
          <p:cNvSpPr/>
          <p:nvPr/>
        </p:nvSpPr>
        <p:spPr>
          <a:xfrm rot="20811062">
            <a:off x="642667" y="3450279"/>
            <a:ext cx="2667000" cy="1617368"/>
          </a:xfrm>
          <a:prstGeom prst="star8">
            <a:avLst>
              <a:gd name="adj" fmla="val 43782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i="1"/>
              <a:t>mysterious</a:t>
            </a:r>
            <a:br>
              <a:rPr lang="en-US" sz="1050" i="1"/>
            </a:br>
            <a:r>
              <a:rPr lang="en-US" sz="1050" i="1"/>
              <a:t>bullshit</a:t>
            </a:r>
            <a:endParaRPr lang="en-US" sz="1050" i="1" dirty="0"/>
          </a:p>
        </p:txBody>
      </p:sp>
      <p:sp>
        <p:nvSpPr>
          <p:cNvPr id="57" name="TextBox 56"/>
          <p:cNvSpPr txBox="1"/>
          <p:nvPr/>
        </p:nvSpPr>
        <p:spPr>
          <a:xfrm rot="20790409">
            <a:off x="-648227" y="-363768"/>
            <a:ext cx="13890341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tx1">
                    <a:alpha val="30000"/>
                  </a:schemeClr>
                </a:solidFill>
                <a:latin typeface="Segoe UI" charset="0"/>
                <a:ea typeface="Segoe UI" charset="0"/>
                <a:cs typeface="Segoe UI" charset="0"/>
              </a:rPr>
              <a:t>AAAAAAAAAAAAA</a:t>
            </a:r>
            <a:br>
              <a:rPr lang="en-US" sz="8000" b="1" dirty="0">
                <a:solidFill>
                  <a:schemeClr val="tx1">
                    <a:alpha val="30000"/>
                  </a:schemeClr>
                </a:solidFill>
                <a:latin typeface="Segoe UI" charset="0"/>
                <a:ea typeface="Segoe UI" charset="0"/>
                <a:cs typeface="Segoe UI" charset="0"/>
              </a:rPr>
            </a:br>
            <a:r>
              <a:rPr lang="en-US" sz="8000" b="1" dirty="0">
                <a:solidFill>
                  <a:schemeClr val="tx1">
                    <a:alpha val="30000"/>
                  </a:schemeClr>
                </a:solidFill>
                <a:latin typeface="Segoe UI" charset="0"/>
                <a:ea typeface="Segoe UI" charset="0"/>
                <a:cs typeface="Segoe UI" charset="0"/>
              </a:rPr>
              <a:t>AAAAAAAAAAAAAAAA</a:t>
            </a:r>
            <a:br>
              <a:rPr lang="en-US" sz="8000" b="1" dirty="0">
                <a:solidFill>
                  <a:schemeClr val="tx1">
                    <a:alpha val="30000"/>
                  </a:schemeClr>
                </a:solidFill>
                <a:latin typeface="Segoe UI" charset="0"/>
                <a:ea typeface="Segoe UI" charset="0"/>
                <a:cs typeface="Segoe UI" charset="0"/>
              </a:rPr>
            </a:br>
            <a:r>
              <a:rPr lang="en-US" sz="8000" b="1" dirty="0">
                <a:solidFill>
                  <a:schemeClr val="tx1">
                    <a:alpha val="30000"/>
                  </a:schemeClr>
                </a:solidFill>
                <a:latin typeface="Segoe UI" charset="0"/>
                <a:ea typeface="Segoe UI" charset="0"/>
                <a:cs typeface="Segoe UI" charset="0"/>
              </a:rPr>
              <a:t>AAAAAAAAAAAAAAAAA</a:t>
            </a:r>
            <a:br>
              <a:rPr lang="en-US" sz="8000" b="1" dirty="0">
                <a:solidFill>
                  <a:schemeClr val="tx1">
                    <a:alpha val="30000"/>
                  </a:schemeClr>
                </a:solidFill>
                <a:latin typeface="Segoe UI" charset="0"/>
                <a:ea typeface="Segoe UI" charset="0"/>
                <a:cs typeface="Segoe UI" charset="0"/>
              </a:rPr>
            </a:br>
            <a:r>
              <a:rPr lang="en-US" sz="8000" b="1" dirty="0">
                <a:solidFill>
                  <a:schemeClr val="tx1">
                    <a:alpha val="30000"/>
                  </a:schemeClr>
                </a:solidFill>
                <a:latin typeface="Segoe UI" charset="0"/>
                <a:ea typeface="Segoe UI" charset="0"/>
                <a:cs typeface="Segoe UI" charset="0"/>
              </a:rPr>
              <a:t>AAAAAAAAAAAAAAAAA</a:t>
            </a:r>
            <a:br>
              <a:rPr lang="en-US" sz="8000" b="1" dirty="0">
                <a:solidFill>
                  <a:schemeClr val="tx1">
                    <a:alpha val="30000"/>
                  </a:schemeClr>
                </a:solidFill>
                <a:latin typeface="Segoe UI" charset="0"/>
                <a:ea typeface="Segoe UI" charset="0"/>
                <a:cs typeface="Segoe UI" charset="0"/>
              </a:rPr>
            </a:br>
            <a:r>
              <a:rPr lang="en-US" sz="8000" b="1" dirty="0">
                <a:solidFill>
                  <a:schemeClr val="tx1">
                    <a:alpha val="30000"/>
                  </a:schemeClr>
                </a:solidFill>
                <a:latin typeface="Segoe UI" charset="0"/>
                <a:ea typeface="Segoe UI" charset="0"/>
                <a:cs typeface="Segoe UI" charset="0"/>
              </a:rPr>
              <a:t>AAAAAAAAAAAAAAAAAAA</a:t>
            </a:r>
          </a:p>
        </p:txBody>
      </p:sp>
    </p:spTree>
    <p:extLst>
      <p:ext uri="{BB962C8B-B14F-4D97-AF65-F5344CB8AC3E}">
        <p14:creationId xmlns:p14="http://schemas.microsoft.com/office/powerpoint/2010/main" val="127059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479 1.13694 L 4.72222E-6 -4.44444E-6 " pathEditMode="relative" rAng="0" ptsTypes="AA">
                                      <p:cBhvr>
                                        <p:cTn id="40" dur="4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40" y="-57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  <p:bldP spid="12" grpId="0" animBg="1"/>
      <p:bldP spid="52" grpId="0" animBg="1"/>
      <p:bldP spid="55" grpId="0" animBg="1"/>
      <p:bldP spid="56" grpId="0" animBg="1"/>
      <p:bldP spid="57" grpId="0"/>
      <p:bldP spid="5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CS1622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All that really matters: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66778" y="1021259"/>
            <a:ext cx="274320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Compiler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48745" y="1287959"/>
            <a:ext cx="2057400" cy="10668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program.c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70611" y="1287959"/>
            <a:ext cx="2057400" cy="1066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program.o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2588636" y="1554659"/>
            <a:ext cx="533400" cy="5334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973594" y="1554659"/>
            <a:ext cx="533400" cy="5334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978422" y="2354759"/>
            <a:ext cx="3241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you get an </a:t>
            </a:r>
            <a:r>
              <a:rPr lang="en-US" sz="2200" b="1" dirty="0"/>
              <a:t>object file</a:t>
            </a:r>
            <a:r>
              <a:rPr lang="en-US" sz="2200" dirty="0"/>
              <a:t> for each source file.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44594" y="2770138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compiler </a:t>
            </a:r>
            <a:r>
              <a:rPr lang="en-US" sz="2200" b="1" dirty="0"/>
              <a:t>turns C code into machine code.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4221658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maybe, maybe one day, they'll let me teach compilers again.</a:t>
            </a:r>
          </a:p>
        </p:txBody>
      </p:sp>
    </p:spTree>
    <p:extLst>
      <p:ext uri="{BB962C8B-B14F-4D97-AF65-F5344CB8AC3E}">
        <p14:creationId xmlns:p14="http://schemas.microsoft.com/office/powerpoint/2010/main" val="5393919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4" grpId="0" animBg="1"/>
      <p:bldP spid="15" grpId="0" animBg="1"/>
      <p:bldP spid="16" grpId="0"/>
      <p:bldP spid="17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0770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Blobject</a:t>
            </a:r>
            <a:r>
              <a:rPr lang="en-US" dirty="0"/>
              <a:t>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4648199"/>
          </a:xfrm>
        </p:spPr>
        <p:txBody>
          <a:bodyPr/>
          <a:lstStyle/>
          <a:p>
            <a:r>
              <a:rPr lang="en-US" dirty="0"/>
              <a:t>for every C code file the compiler takes, it produces </a:t>
            </a:r>
            <a:r>
              <a:rPr lang="en-US" b="1" dirty="0"/>
              <a:t>one</a:t>
            </a:r>
            <a:r>
              <a:rPr lang="en-US" dirty="0"/>
              <a:t> object file</a:t>
            </a:r>
          </a:p>
          <a:p>
            <a:pPr lvl="1"/>
            <a:r>
              <a:rPr lang="en-US" dirty="0"/>
              <a:t>doesn't matter how many headers it includes</a:t>
            </a:r>
          </a:p>
          <a:p>
            <a:r>
              <a:rPr lang="en-US" dirty="0"/>
              <a:t>by default it hides these files from you, but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b="1" dirty="0" err="1"/>
              <a:t>gcc</a:t>
            </a:r>
            <a:r>
              <a:rPr lang="en-US" b="1" dirty="0"/>
              <a:t> -c </a:t>
            </a:r>
            <a:r>
              <a:rPr lang="en-US" dirty="0"/>
              <a:t>will output the object files</a:t>
            </a:r>
          </a:p>
          <a:p>
            <a:r>
              <a:rPr lang="en-US" dirty="0"/>
              <a:t>the </a:t>
            </a:r>
            <a:r>
              <a:rPr lang="en-US" b="1" dirty="0"/>
              <a:t>file</a:t>
            </a:r>
            <a:r>
              <a:rPr lang="en-US" dirty="0"/>
              <a:t> command in Linux is very useful</a:t>
            </a:r>
          </a:p>
          <a:p>
            <a:pPr lvl="1"/>
            <a:r>
              <a:rPr lang="en-US" dirty="0"/>
              <a:t>let's use it on a few files</a:t>
            </a:r>
          </a:p>
          <a:p>
            <a:r>
              <a:rPr lang="en-US" dirty="0"/>
              <a:t>so what's IN an object file?</a:t>
            </a:r>
          </a:p>
          <a:p>
            <a:pPr lvl="1"/>
            <a:r>
              <a:rPr lang="en-US" dirty="0"/>
              <a:t>let's try </a:t>
            </a:r>
            <a:r>
              <a:rPr lang="en-US" b="1" dirty="0" err="1"/>
              <a:t>objdump</a:t>
            </a:r>
            <a:r>
              <a:rPr lang="en-US" b="1" dirty="0"/>
              <a:t> -x </a:t>
            </a:r>
            <a:r>
              <a:rPr lang="en-US" dirty="0"/>
              <a:t>on one</a:t>
            </a:r>
          </a:p>
          <a:p>
            <a:pPr lvl="2"/>
            <a:r>
              <a:rPr lang="en-US" dirty="0"/>
              <a:t>WOAH WHAT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an object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553200" cy="4801659"/>
          </a:xfrm>
        </p:spPr>
        <p:txBody>
          <a:bodyPr/>
          <a:lstStyle/>
          <a:p>
            <a:r>
              <a:rPr lang="en-US" dirty="0"/>
              <a:t>an object file has several </a:t>
            </a:r>
            <a:r>
              <a:rPr lang="en-US" b="1" dirty="0"/>
              <a:t>sections </a:t>
            </a:r>
            <a:r>
              <a:rPr lang="en-US" dirty="0"/>
              <a:t>(or </a:t>
            </a:r>
            <a:r>
              <a:rPr lang="en-US" b="1" dirty="0"/>
              <a:t>segments</a:t>
            </a:r>
            <a:r>
              <a:rPr lang="en-US" dirty="0"/>
              <a:t>)</a:t>
            </a:r>
          </a:p>
          <a:p>
            <a:r>
              <a:rPr lang="en-US" dirty="0"/>
              <a:t>the </a:t>
            </a:r>
            <a:r>
              <a:rPr lang="en-US" b="1" dirty="0"/>
              <a:t>.text</a:t>
            </a:r>
            <a:r>
              <a:rPr lang="en-US" dirty="0"/>
              <a:t> segment contains...</a:t>
            </a:r>
          </a:p>
          <a:p>
            <a:pPr lvl="1"/>
            <a:r>
              <a:rPr lang="en-US" b="1" dirty="0"/>
              <a:t>the machine code</a:t>
            </a:r>
          </a:p>
          <a:p>
            <a:r>
              <a:rPr lang="en-US" dirty="0"/>
              <a:t>the </a:t>
            </a:r>
            <a:r>
              <a:rPr lang="en-US" b="1" dirty="0"/>
              <a:t>.data</a:t>
            </a:r>
            <a:r>
              <a:rPr lang="en-US" dirty="0"/>
              <a:t> segment</a:t>
            </a:r>
            <a:r>
              <a:rPr lang="en-US" b="1" dirty="0"/>
              <a:t> </a:t>
            </a:r>
            <a:r>
              <a:rPr lang="en-US" dirty="0"/>
              <a:t>contains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b="1" dirty="0"/>
              <a:t>global variables</a:t>
            </a:r>
          </a:p>
          <a:p>
            <a:r>
              <a:rPr lang="en-US" dirty="0"/>
              <a:t>do these names seem familiar??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0" y="647700"/>
            <a:ext cx="2057400" cy="1905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.text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0" y="2552700"/>
            <a:ext cx="2057400" cy="1371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.data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019800" cy="4801659"/>
          </a:xfrm>
        </p:spPr>
        <p:txBody>
          <a:bodyPr/>
          <a:lstStyle/>
          <a:p>
            <a:r>
              <a:rPr lang="en-US" dirty="0"/>
              <a:t>three kinds of data segments actually</a:t>
            </a:r>
          </a:p>
          <a:p>
            <a:r>
              <a:rPr lang="en-US" b="1" dirty="0"/>
              <a:t>.data </a:t>
            </a:r>
            <a:r>
              <a:rPr lang="en-US" dirty="0"/>
              <a:t>is for </a:t>
            </a:r>
            <a:r>
              <a:rPr lang="en-US" b="1" dirty="0" err="1"/>
              <a:t>globals</a:t>
            </a:r>
            <a:endParaRPr lang="en-US" b="1" dirty="0"/>
          </a:p>
          <a:p>
            <a:pPr lvl="1"/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globe 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r>
              <a:rPr lang="en-US" b="1" dirty="0"/>
              <a:t>.</a:t>
            </a:r>
            <a:r>
              <a:rPr lang="en-US" b="1" dirty="0" err="1"/>
              <a:t>bss</a:t>
            </a:r>
            <a:r>
              <a:rPr lang="en-US" b="1" dirty="0"/>
              <a:t> </a:t>
            </a:r>
            <a:r>
              <a:rPr lang="en-US" dirty="0"/>
              <a:t>is for </a:t>
            </a:r>
            <a:r>
              <a:rPr lang="en-US" b="1" dirty="0" err="1"/>
              <a:t>globals</a:t>
            </a:r>
            <a:r>
              <a:rPr lang="en-US" b="1" dirty="0"/>
              <a:t> that are initialized to 0</a:t>
            </a:r>
          </a:p>
          <a:p>
            <a:pPr lvl="1"/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arr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100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];</a:t>
            </a:r>
          </a:p>
          <a:p>
            <a:pPr lvl="1"/>
            <a:r>
              <a:rPr lang="en-US" dirty="0"/>
              <a:t>there's no need to </a:t>
            </a:r>
            <a:r>
              <a:rPr lang="en-US" i="1" dirty="0"/>
              <a:t>store</a:t>
            </a:r>
            <a:r>
              <a:rPr lang="en-US" dirty="0"/>
              <a:t> 0s</a:t>
            </a:r>
          </a:p>
          <a:p>
            <a:pPr lvl="1"/>
            <a:r>
              <a:rPr lang="en-US" dirty="0"/>
              <a:t>so it's a bit of optimization</a:t>
            </a:r>
          </a:p>
          <a:p>
            <a:r>
              <a:rPr lang="en-US" b="1" dirty="0"/>
              <a:t>.</a:t>
            </a:r>
            <a:r>
              <a:rPr lang="en-US" b="1" dirty="0" err="1"/>
              <a:t>rodata</a:t>
            </a:r>
            <a:r>
              <a:rPr lang="en-US" b="1" dirty="0"/>
              <a:t> </a:t>
            </a:r>
            <a:r>
              <a:rPr lang="en-US" dirty="0"/>
              <a:t>is for </a:t>
            </a:r>
            <a:r>
              <a:rPr lang="en-US" b="1" dirty="0"/>
              <a:t>read-only data</a:t>
            </a:r>
          </a:p>
          <a:p>
            <a:pPr lvl="1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"hello there"</a:t>
            </a:r>
          </a:p>
          <a:p>
            <a:pPr lvl="1"/>
            <a:r>
              <a:rPr lang="en-US" dirty="0"/>
              <a:t>if you try to change the values here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you get a </a:t>
            </a:r>
            <a:r>
              <a:rPr lang="en-US" b="1" dirty="0" err="1"/>
              <a:t>segfault</a:t>
            </a:r>
            <a:r>
              <a:rPr lang="en-US" b="1" dirty="0"/>
              <a:t>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0" y="647700"/>
            <a:ext cx="2057400" cy="13716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.data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6858000" y="2019300"/>
            <a:ext cx="2057400" cy="1371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bss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9398" y="3390900"/>
            <a:ext cx="2057400" cy="1371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800" b="1" dirty="0" err="1">
                <a:latin typeface="Consolas" charset="0"/>
                <a:ea typeface="Consolas" charset="0"/>
                <a:cs typeface="Consolas" charset="0"/>
              </a:rPr>
              <a:t>rodata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79277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9448800" cy="495300"/>
          </a:xfrm>
        </p:spPr>
        <p:txBody>
          <a:bodyPr/>
          <a:lstStyle/>
          <a:p>
            <a:r>
              <a:rPr lang="en-US" dirty="0"/>
              <a:t>A map! But that looks like</a:t>
            </a:r>
            <a:r>
              <a:rPr lang="mr-IN" dirty="0"/>
              <a:t>…</a:t>
            </a:r>
            <a:r>
              <a:rPr lang="en-US" dirty="0"/>
              <a:t> a </a:t>
            </a:r>
            <a:r>
              <a:rPr lang="en-US" dirty="0" err="1"/>
              <a:t>closeup</a:t>
            </a:r>
            <a:r>
              <a:rPr lang="en-US" dirty="0"/>
              <a:t> of an object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029200" cy="4801659"/>
          </a:xfrm>
        </p:spPr>
        <p:txBody>
          <a:bodyPr/>
          <a:lstStyle/>
          <a:p>
            <a:r>
              <a:rPr lang="en-US" dirty="0"/>
              <a:t>then there's the </a:t>
            </a:r>
            <a:r>
              <a:rPr lang="en-US" b="1" dirty="0"/>
              <a:t>symbol table</a:t>
            </a:r>
          </a:p>
          <a:p>
            <a:pPr lvl="1"/>
            <a:r>
              <a:rPr lang="en-US" dirty="0"/>
              <a:t>"symbol" means "name"</a:t>
            </a:r>
          </a:p>
          <a:p>
            <a:r>
              <a:rPr lang="en-US" dirty="0"/>
              <a:t>this is a list of all the </a:t>
            </a:r>
            <a:r>
              <a:rPr lang="en-US" i="1" dirty="0"/>
              <a:t>things</a:t>
            </a:r>
            <a:r>
              <a:rPr lang="en-US" dirty="0"/>
              <a:t> in the file</a:t>
            </a:r>
          </a:p>
          <a:p>
            <a:pPr lvl="1"/>
            <a:r>
              <a:rPr lang="en-US" dirty="0"/>
              <a:t>their </a:t>
            </a:r>
            <a:r>
              <a:rPr lang="en-US" b="1" dirty="0"/>
              <a:t>name</a:t>
            </a:r>
          </a:p>
          <a:p>
            <a:pPr lvl="1"/>
            <a:r>
              <a:rPr lang="en-US" b="1" dirty="0"/>
              <a:t>what</a:t>
            </a:r>
            <a:r>
              <a:rPr lang="en-US" dirty="0"/>
              <a:t> they are (function, </a:t>
            </a:r>
            <a:r>
              <a:rPr lang="en-US" dirty="0" err="1"/>
              <a:t>var</a:t>
            </a:r>
            <a:r>
              <a:rPr lang="en-US" dirty="0"/>
              <a:t>, etc.)</a:t>
            </a:r>
          </a:p>
          <a:p>
            <a:pPr lvl="1"/>
            <a:r>
              <a:rPr lang="en-US" dirty="0"/>
              <a:t>which </a:t>
            </a:r>
            <a:r>
              <a:rPr lang="en-US" b="1" dirty="0"/>
              <a:t>segment</a:t>
            </a:r>
            <a:r>
              <a:rPr lang="en-US" dirty="0"/>
              <a:t> they're in</a:t>
            </a:r>
          </a:p>
          <a:p>
            <a:pPr lvl="1"/>
            <a:r>
              <a:rPr lang="en-US" dirty="0"/>
              <a:t>their </a:t>
            </a:r>
            <a:r>
              <a:rPr lang="en-US" b="1" dirty="0"/>
              <a:t>address</a:t>
            </a:r>
          </a:p>
          <a:p>
            <a:pPr lvl="1"/>
            <a:r>
              <a:rPr lang="en-US" dirty="0"/>
              <a:t>and some other crap</a:t>
            </a:r>
          </a:p>
          <a:p>
            <a:r>
              <a:rPr lang="en-US" dirty="0"/>
              <a:t>but it also lists some things that are NOT in the file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391398" y="572559"/>
            <a:ext cx="1600510" cy="4715361"/>
            <a:chOff x="6858000" y="422730"/>
            <a:chExt cx="2057400" cy="4863846"/>
          </a:xfrm>
        </p:grpSpPr>
        <p:sp>
          <p:nvSpPr>
            <p:cNvPr id="7" name="Rectangle 6"/>
            <p:cNvSpPr/>
            <p:nvPr/>
          </p:nvSpPr>
          <p:spPr>
            <a:xfrm>
              <a:off x="6858000" y="422730"/>
              <a:ext cx="2057400" cy="1905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>
                  <a:latin typeface="Consolas" charset="0"/>
                  <a:ea typeface="Consolas" charset="0"/>
                  <a:cs typeface="Consolas" charset="0"/>
                </a:rPr>
                <a:t>.text</a:t>
              </a:r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858000" y="2321980"/>
              <a:ext cx="2057400" cy="9906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.data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6858000" y="3311210"/>
              <a:ext cx="2057399" cy="990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.</a:t>
              </a:r>
              <a:r>
                <a:rPr lang="en-US" sz="2800" b="1" dirty="0" err="1">
                  <a:latin typeface="Consolas" charset="0"/>
                  <a:ea typeface="Consolas" charset="0"/>
                  <a:cs typeface="Consolas" charset="0"/>
                </a:rPr>
                <a:t>bss</a:t>
              </a:r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858000" y="4295976"/>
              <a:ext cx="2057399" cy="990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.</a:t>
              </a:r>
              <a:r>
                <a:rPr lang="en-US" sz="2800" b="1" dirty="0" err="1">
                  <a:latin typeface="Consolas" charset="0"/>
                  <a:ea typeface="Consolas" charset="0"/>
                  <a:cs typeface="Consolas" charset="0"/>
                </a:rPr>
                <a:t>rodata</a:t>
              </a:r>
              <a:endParaRPr lang="en-US" sz="2800" b="1" dirty="0">
                <a:latin typeface="Consolas" charset="0"/>
                <a:ea typeface="Consolas" charset="0"/>
                <a:cs typeface="Consolas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440052" y="1742386"/>
            <a:ext cx="1524000" cy="18468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18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main</a:t>
            </a:r>
          </a:p>
          <a:p>
            <a:pPr algn="r"/>
            <a:r>
              <a:rPr lang="en-US" sz="18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check_user</a:t>
            </a:r>
            <a:endParaRPr lang="en-US" sz="1800" b="1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r"/>
            <a:r>
              <a:rPr lang="en-US" sz="18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globe</a:t>
            </a:r>
          </a:p>
          <a:p>
            <a:pPr algn="r"/>
            <a:r>
              <a:rPr lang="en-US" sz="1800" b="1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arr</a:t>
            </a:r>
            <a:endParaRPr lang="en-US" sz="1800" b="1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r"/>
            <a:r>
              <a:rPr lang="en-US" sz="1800" b="1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_str_0001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6037" y="1268537"/>
            <a:ext cx="1792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Symbol Table</a:t>
            </a:r>
          </a:p>
        </p:txBody>
      </p:sp>
      <p:cxnSp>
        <p:nvCxnSpPr>
          <p:cNvPr id="14" name="Curved Connector 13"/>
          <p:cNvCxnSpPr>
            <a:endCxn id="7" idx="1"/>
          </p:cNvCxnSpPr>
          <p:nvPr/>
        </p:nvCxnSpPr>
        <p:spPr>
          <a:xfrm flipV="1">
            <a:off x="6964052" y="1495981"/>
            <a:ext cx="427348" cy="37091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 flipV="1">
            <a:off x="6964052" y="1940639"/>
            <a:ext cx="427348" cy="244060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>
            <a:off x="6964052" y="2447135"/>
            <a:ext cx="427348" cy="218672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1" idx="3"/>
            <a:endCxn id="9" idx="1"/>
          </p:cNvCxnSpPr>
          <p:nvPr/>
        </p:nvCxnSpPr>
        <p:spPr>
          <a:xfrm>
            <a:off x="6964052" y="2665808"/>
            <a:ext cx="427348" cy="118723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endCxn id="10" idx="1"/>
          </p:cNvCxnSpPr>
          <p:nvPr/>
        </p:nvCxnSpPr>
        <p:spPr>
          <a:xfrm rot="16200000" flipH="1">
            <a:off x="6247341" y="3663682"/>
            <a:ext cx="1646008" cy="642110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25506" y="3221323"/>
            <a:ext cx="1194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printf</a:t>
            </a:r>
            <a:r>
              <a:rPr lang="en-US" sz="1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18018358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was the </a:t>
            </a:r>
            <a:r>
              <a:rPr lang="en-US" dirty="0" err="1"/>
              <a:t>exaaaaaaaaaaaaaaam</a:t>
            </a:r>
            <a:endParaRPr lang="en-US" dirty="0"/>
          </a:p>
          <a:p>
            <a:r>
              <a:rPr lang="en-US" dirty="0"/>
              <a:t>“lab5” is out now, it’s more of a tutorial than anything</a:t>
            </a:r>
          </a:p>
          <a:p>
            <a:pPr lvl="1"/>
            <a:r>
              <a:rPr lang="en-US" dirty="0"/>
              <a:t>but it should be helpful to you on proj2</a:t>
            </a:r>
          </a:p>
          <a:p>
            <a:r>
              <a:rPr lang="en-US" dirty="0"/>
              <a:t>speaking of which, proj2 </a:t>
            </a:r>
            <a:r>
              <a:rPr lang="en-US" dirty="0" err="1"/>
              <a:t>autograder</a:t>
            </a:r>
            <a:r>
              <a:rPr lang="en-US" dirty="0"/>
              <a:t> will go up the end of the week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2423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pieces from the clay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609599"/>
          </a:xfrm>
        </p:spPr>
        <p:txBody>
          <a:bodyPr/>
          <a:lstStyle/>
          <a:p>
            <a:r>
              <a:rPr lang="en-US" dirty="0"/>
              <a:t>object files are </a:t>
            </a:r>
            <a:r>
              <a:rPr lang="en-US" b="1" dirty="0"/>
              <a:t>an incomplete part of a whole,</a:t>
            </a:r>
            <a:r>
              <a:rPr lang="en-US" dirty="0"/>
              <a:t> like a puzzle piece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785081" y="1021307"/>
            <a:ext cx="3519872" cy="2528658"/>
            <a:chOff x="152400" y="1097507"/>
            <a:chExt cx="3519872" cy="2528658"/>
          </a:xfrm>
        </p:grpSpPr>
        <p:grpSp>
          <p:nvGrpSpPr>
            <p:cNvPr id="13" name="Group 12"/>
            <p:cNvGrpSpPr/>
            <p:nvPr/>
          </p:nvGrpSpPr>
          <p:grpSpPr>
            <a:xfrm>
              <a:off x="621371" y="1551192"/>
              <a:ext cx="2074973" cy="2074973"/>
              <a:chOff x="926171" y="1474992"/>
              <a:chExt cx="2074973" cy="2074973"/>
            </a:xfrm>
          </p:grpSpPr>
          <p:pic>
            <p:nvPicPr>
              <p:cNvPr id="1034" name="Picture 10" descr="Image result for puzzle piece symbo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26171" y="1474992"/>
                <a:ext cx="2074973" cy="2074973"/>
              </a:xfrm>
              <a:prstGeom prst="rect">
                <a:avLst/>
              </a:prstGeom>
              <a:noFill/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1066800" y="2205029"/>
                <a:ext cx="137693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>
                    <a:latin typeface="Consolas" charset="0"/>
                    <a:ea typeface="Consolas" charset="0"/>
                    <a:cs typeface="Consolas" charset="0"/>
                  </a:rPr>
                  <a:t>test.o</a:t>
                </a:r>
                <a:endParaRPr lang="en-US" sz="2800" b="1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52400" y="1097507"/>
              <a:ext cx="2819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>
                  <a:latin typeface="Consolas" pitchFamily="49" charset="0"/>
                  <a:cs typeface="Consolas" pitchFamily="49" charset="0"/>
                </a:rPr>
                <a:t>show_message</a:t>
              </a:r>
              <a:endParaRPr lang="en-US" sz="28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81672" y="2587103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latin typeface="Consolas" pitchFamily="49" charset="0"/>
                  <a:cs typeface="Consolas" pitchFamily="49" charset="0"/>
                </a:rPr>
                <a:t>main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337492" y="1163526"/>
            <a:ext cx="2977708" cy="1586105"/>
            <a:chOff x="2136265" y="1076103"/>
            <a:chExt cx="2977708" cy="1586105"/>
          </a:xfrm>
        </p:grpSpPr>
        <p:sp>
          <p:nvSpPr>
            <p:cNvPr id="18" name="TextBox 17"/>
            <p:cNvSpPr txBox="1"/>
            <p:nvPr/>
          </p:nvSpPr>
          <p:spPr>
            <a:xfrm>
              <a:off x="2136265" y="1417197"/>
              <a:ext cx="297770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it </a:t>
              </a:r>
              <a:r>
                <a:rPr lang="en-US" sz="2200" i="1" dirty="0"/>
                <a:t>has</a:t>
              </a:r>
              <a:r>
                <a:rPr lang="en-US" sz="2200" dirty="0"/>
                <a:t> - or </a:t>
              </a:r>
              <a:r>
                <a:rPr lang="en-US" sz="2200" b="1" i="1" dirty="0"/>
                <a:t>exports</a:t>
              </a:r>
              <a:r>
                <a:rPr lang="en-US" sz="2200" dirty="0"/>
                <a:t> - these functions</a:t>
              </a:r>
              <a:r>
                <a:rPr lang="mr-IN" sz="2200" dirty="0"/>
                <a:t>…</a:t>
              </a:r>
              <a:endParaRPr lang="en-US" sz="2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3106627" y="2174097"/>
              <a:ext cx="463582" cy="488111"/>
            </a:xfrm>
            <a:custGeom>
              <a:avLst/>
              <a:gdLst>
                <a:gd name="connsiteX0" fmla="*/ 473186 w 532866"/>
                <a:gd name="connsiteY0" fmla="*/ 0 h 249382"/>
                <a:gd name="connsiteX1" fmla="*/ 454002 w 532866"/>
                <a:gd name="connsiteY1" fmla="*/ 179043 h 249382"/>
                <a:gd name="connsiteX2" fmla="*/ 0 w 532866"/>
                <a:gd name="connsiteY2" fmla="*/ 249382 h 249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2866" h="249382">
                  <a:moveTo>
                    <a:pt x="473186" y="0"/>
                  </a:moveTo>
                  <a:cubicBezTo>
                    <a:pt x="503026" y="68739"/>
                    <a:pt x="532866" y="137479"/>
                    <a:pt x="454002" y="179043"/>
                  </a:cubicBezTo>
                  <a:cubicBezTo>
                    <a:pt x="375138" y="220607"/>
                    <a:pt x="187569" y="234994"/>
                    <a:pt x="0" y="249382"/>
                  </a:cubicBezTo>
                </a:path>
              </a:pathLst>
            </a:cu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2268427" y="1076103"/>
              <a:ext cx="1075847" cy="432977"/>
            </a:xfrm>
            <a:custGeom>
              <a:avLst/>
              <a:gdLst>
                <a:gd name="connsiteX0" fmla="*/ 946372 w 946372"/>
                <a:gd name="connsiteY0" fmla="*/ 202490 h 202490"/>
                <a:gd name="connsiteX1" fmla="*/ 594680 w 946372"/>
                <a:gd name="connsiteY1" fmla="*/ 23446 h 202490"/>
                <a:gd name="connsiteX2" fmla="*/ 0 w 946372"/>
                <a:gd name="connsiteY2" fmla="*/ 61813 h 20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46372" h="202490">
                  <a:moveTo>
                    <a:pt x="946372" y="202490"/>
                  </a:moveTo>
                  <a:cubicBezTo>
                    <a:pt x="849390" y="124691"/>
                    <a:pt x="752409" y="46892"/>
                    <a:pt x="594680" y="23446"/>
                  </a:cubicBezTo>
                  <a:cubicBezTo>
                    <a:pt x="436951" y="0"/>
                    <a:pt x="218475" y="30906"/>
                    <a:pt x="0" y="61813"/>
                  </a:cubicBezTo>
                </a:path>
              </a:pathLst>
            </a:custGeom>
            <a:ln w="38100"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785081" y="3602747"/>
            <a:ext cx="4517896" cy="1107996"/>
            <a:chOff x="190500" y="3046199"/>
            <a:chExt cx="4517896" cy="1107996"/>
          </a:xfrm>
        </p:grpSpPr>
        <p:sp>
          <p:nvSpPr>
            <p:cNvPr id="16" name="TextBox 15"/>
            <p:cNvSpPr txBox="1"/>
            <p:nvPr/>
          </p:nvSpPr>
          <p:spPr>
            <a:xfrm>
              <a:off x="190500" y="3086101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>
                  <a:latin typeface="Consolas" pitchFamily="49" charset="0"/>
                  <a:cs typeface="Consolas" pitchFamily="49" charset="0"/>
                </a:rPr>
                <a:t>printf</a:t>
              </a:r>
              <a:r>
                <a:rPr lang="en-US" sz="2800" b="1" dirty="0">
                  <a:latin typeface="Consolas" pitchFamily="49" charset="0"/>
                  <a:cs typeface="Consolas" pitchFamily="49" charset="0"/>
                </a:rPr>
                <a:t>?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17596" y="3046199"/>
              <a:ext cx="2590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but it </a:t>
              </a:r>
              <a:r>
                <a:rPr lang="en-US" sz="2200" i="1" dirty="0"/>
                <a:t>needs</a:t>
              </a:r>
              <a:r>
                <a:rPr lang="en-US" sz="2200" dirty="0"/>
                <a:t> </a:t>
              </a:r>
              <a:r>
                <a:rPr lang="en-US" sz="2200" dirty="0" err="1"/>
                <a:t>printf</a:t>
              </a:r>
              <a:r>
                <a:rPr lang="en-US" sz="2200" dirty="0"/>
                <a:t>. it </a:t>
              </a:r>
              <a:r>
                <a:rPr lang="en-US" sz="2200" b="1" dirty="0"/>
                <a:t>imports</a:t>
              </a:r>
              <a:r>
                <a:rPr lang="en-US" sz="2200" dirty="0"/>
                <a:t> </a:t>
              </a:r>
              <a:r>
                <a:rPr lang="en-US" sz="2200" dirty="0" err="1"/>
                <a:t>printf</a:t>
              </a:r>
              <a:r>
                <a:rPr lang="en-US" sz="2200" dirty="0"/>
                <a:t>.</a:t>
              </a:r>
            </a:p>
            <a:p>
              <a:pPr algn="ctr"/>
              <a:r>
                <a:rPr lang="en-US" sz="2200" b="1" i="1" dirty="0"/>
                <a:t>where </a:t>
              </a:r>
              <a:r>
                <a:rPr lang="en-US" sz="2200" b="1" i="1" dirty="0" err="1"/>
                <a:t>printf</a:t>
              </a:r>
              <a:r>
                <a:rPr lang="en-US" sz="2200" b="1" i="1" dirty="0"/>
                <a:t>???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6413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adventure of link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609599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library</a:t>
            </a:r>
            <a:r>
              <a:rPr lang="en-US" dirty="0"/>
              <a:t> (or </a:t>
            </a:r>
            <a:r>
              <a:rPr lang="en-US" b="1" dirty="0"/>
              <a:t>archive</a:t>
            </a:r>
            <a:r>
              <a:rPr lang="en-US" dirty="0"/>
              <a:t>) is just a collection of object files.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325424" y="1197587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on UNIX systems, the </a:t>
            </a:r>
            <a:r>
              <a:rPr lang="en-US" sz="2200" b="1" dirty="0"/>
              <a:t>C standard library</a:t>
            </a:r>
            <a:r>
              <a:rPr lang="en-US" sz="2200" dirty="0"/>
              <a:t> is called </a:t>
            </a:r>
            <a:r>
              <a:rPr lang="en-US" sz="2200" b="1" dirty="0" err="1"/>
              <a:t>libc.a</a:t>
            </a:r>
            <a:endParaRPr lang="en-US" sz="2200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1051924"/>
            <a:ext cx="3519872" cy="3144562"/>
            <a:chOff x="1785081" y="1021307"/>
            <a:chExt cx="3519872" cy="3144562"/>
          </a:xfrm>
        </p:grpSpPr>
        <p:grpSp>
          <p:nvGrpSpPr>
            <p:cNvPr id="35" name="Group 34"/>
            <p:cNvGrpSpPr/>
            <p:nvPr/>
          </p:nvGrpSpPr>
          <p:grpSpPr>
            <a:xfrm>
              <a:off x="1785081" y="1021307"/>
              <a:ext cx="3519872" cy="2528658"/>
              <a:chOff x="152400" y="1097507"/>
              <a:chExt cx="3519872" cy="2528658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621371" y="1551192"/>
                <a:ext cx="2074973" cy="2074973"/>
                <a:chOff x="926171" y="1474992"/>
                <a:chExt cx="2074973" cy="2074973"/>
              </a:xfrm>
            </p:grpSpPr>
            <p:pic>
              <p:nvPicPr>
                <p:cNvPr id="39" name="Picture 10" descr="Image result for puzzle piece symbol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926171" y="1474992"/>
                  <a:ext cx="2074973" cy="2074973"/>
                </a:xfrm>
                <a:prstGeom prst="rect">
                  <a:avLst/>
                </a:prstGeom>
                <a:noFill/>
              </p:spPr>
            </p:pic>
            <p:sp>
              <p:nvSpPr>
                <p:cNvPr id="40" name="TextBox 39"/>
                <p:cNvSpPr txBox="1"/>
                <p:nvPr/>
              </p:nvSpPr>
              <p:spPr>
                <a:xfrm>
                  <a:off x="1066800" y="2205029"/>
                  <a:ext cx="137693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b="1" dirty="0" err="1">
                      <a:latin typeface="Consolas" charset="0"/>
                      <a:ea typeface="Consolas" charset="0"/>
                      <a:cs typeface="Consolas" charset="0"/>
                    </a:rPr>
                    <a:t>test.o</a:t>
                  </a:r>
                  <a:endParaRPr lang="en-US" sz="2800" b="1" dirty="0">
                    <a:latin typeface="Consolas" charset="0"/>
                    <a:ea typeface="Consolas" charset="0"/>
                    <a:cs typeface="Consolas" charset="0"/>
                  </a:endParaRPr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152400" y="1097507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>
                    <a:latin typeface="Consolas" pitchFamily="49" charset="0"/>
                    <a:cs typeface="Consolas" pitchFamily="49" charset="0"/>
                  </a:rPr>
                  <a:t>show_message</a:t>
                </a:r>
                <a:endParaRPr lang="en-US" sz="2800" b="1" dirty="0"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2681672" y="2587103"/>
                <a:ext cx="990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>
                    <a:latin typeface="Consolas" pitchFamily="49" charset="0"/>
                    <a:cs typeface="Consolas" pitchFamily="49" charset="0"/>
                  </a:rPr>
                  <a:t>main</a:t>
                </a: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1785081" y="3642649"/>
              <a:ext cx="2438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err="1">
                  <a:latin typeface="Consolas" pitchFamily="49" charset="0"/>
                  <a:cs typeface="Consolas" pitchFamily="49" charset="0"/>
                </a:rPr>
                <a:t>printf</a:t>
              </a:r>
              <a:r>
                <a:rPr lang="en-US" sz="2800" b="1" dirty="0">
                  <a:latin typeface="Consolas" pitchFamily="49" charset="0"/>
                  <a:cs typeface="Consolas" pitchFamily="49" charset="0"/>
                </a:rPr>
                <a:t>?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12118" y="1104900"/>
            <a:ext cx="4500963" cy="4062410"/>
            <a:chOff x="3750732" y="1064092"/>
            <a:chExt cx="4500963" cy="4062410"/>
          </a:xfrm>
        </p:grpSpPr>
        <p:grpSp>
          <p:nvGrpSpPr>
            <p:cNvPr id="10" name="Group 9"/>
            <p:cNvGrpSpPr/>
            <p:nvPr/>
          </p:nvGrpSpPr>
          <p:grpSpPr>
            <a:xfrm>
              <a:off x="5032101" y="1064092"/>
              <a:ext cx="3219594" cy="3581400"/>
              <a:chOff x="4516967" y="1173408"/>
              <a:chExt cx="3219594" cy="358140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4516967" y="1173408"/>
                <a:ext cx="1447800" cy="3581400"/>
                <a:chOff x="6629400" y="1638300"/>
                <a:chExt cx="1447800" cy="3581400"/>
              </a:xfrm>
            </p:grpSpPr>
            <p:pic>
              <p:nvPicPr>
                <p:cNvPr id="24" name="Picture 10" descr="Image result for puzzle piece symbol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6629400" y="3771900"/>
                  <a:ext cx="1447800" cy="1447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5" name="Picture 10" descr="Image result for puzzle piece symbol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6629400" y="2705100"/>
                  <a:ext cx="1447800" cy="14478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6" name="Picture 10" descr="Image result for puzzle piece symbol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 flipH="1">
                  <a:off x="6629400" y="1638300"/>
                  <a:ext cx="1447800" cy="1447800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31" name="TextBox 30"/>
              <p:cNvSpPr txBox="1"/>
              <p:nvPr/>
            </p:nvSpPr>
            <p:spPr>
              <a:xfrm>
                <a:off x="6324600" y="2853050"/>
                <a:ext cx="14119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err="1">
                    <a:latin typeface="Consolas" charset="0"/>
                    <a:ea typeface="Consolas" charset="0"/>
                    <a:cs typeface="Consolas" charset="0"/>
                  </a:rPr>
                  <a:t>libc.a</a:t>
                </a:r>
                <a:endParaRPr lang="en-US" sz="2800" b="1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  <p:sp>
            <p:nvSpPr>
              <p:cNvPr id="9" name="Right Brace 8"/>
              <p:cNvSpPr/>
              <p:nvPr/>
            </p:nvSpPr>
            <p:spPr>
              <a:xfrm>
                <a:off x="5964767" y="1474512"/>
                <a:ext cx="359833" cy="3280296"/>
              </a:xfrm>
              <a:prstGeom prst="rightBrace">
                <a:avLst>
                  <a:gd name="adj1" fmla="val 78921"/>
                  <a:gd name="adj2" fmla="val 50000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3771900" y="1348995"/>
              <a:ext cx="15451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 err="1">
                  <a:latin typeface="Consolas" pitchFamily="49" charset="0"/>
                  <a:cs typeface="Consolas" pitchFamily="49" charset="0"/>
                </a:rPr>
                <a:t>printf</a:t>
              </a:r>
              <a:endParaRPr lang="en-US" sz="28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250784" y="4603282"/>
              <a:ext cx="129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pitchFamily="49" charset="0"/>
                  <a:cs typeface="Consolas" pitchFamily="49" charset="0"/>
                </a:rPr>
                <a:t>main?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761316" y="2416100"/>
              <a:ext cx="15451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 err="1">
                  <a:latin typeface="Consolas" pitchFamily="49" charset="0"/>
                  <a:cs typeface="Consolas" pitchFamily="49" charset="0"/>
                </a:rPr>
                <a:t>fopen</a:t>
              </a:r>
              <a:endParaRPr lang="en-US" sz="28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750732" y="3483205"/>
              <a:ext cx="154516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b="1" dirty="0" err="1">
                  <a:latin typeface="Consolas" pitchFamily="49" charset="0"/>
                  <a:cs typeface="Consolas" pitchFamily="49" charset="0"/>
                </a:rPr>
                <a:t>qsort</a:t>
              </a:r>
              <a:endParaRPr lang="en-US" sz="28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30" name="Oval 29"/>
          <p:cNvSpPr/>
          <p:nvPr/>
        </p:nvSpPr>
        <p:spPr>
          <a:xfrm>
            <a:off x="228600" y="3524013"/>
            <a:ext cx="1981200" cy="8574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186156" y="1249475"/>
            <a:ext cx="1981200" cy="8574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243249" y="2492198"/>
            <a:ext cx="1425832" cy="6171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713813" y="4610088"/>
            <a:ext cx="1425832" cy="61711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2184846" y="4083044"/>
            <a:ext cx="20127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</a:t>
            </a:r>
            <a:r>
              <a:rPr lang="en-US" sz="2200"/>
              <a:t>pieces fit together</a:t>
            </a:r>
            <a:r>
              <a:rPr lang="en-US" sz="2200" dirty="0"/>
              <a:t>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0" grpId="0" animBg="1"/>
      <p:bldP spid="48" grpId="0" animBg="1"/>
      <p:bldP spid="50" grpId="0" animBg="1"/>
      <p:bldP spid="51" grpId="0" animBg="1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link to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143138" cy="464819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linker</a:t>
            </a:r>
            <a:r>
              <a:rPr lang="en-US" dirty="0"/>
              <a:t> takes all these pieces and </a:t>
            </a:r>
            <a:r>
              <a:rPr lang="en-US" b="1" dirty="0"/>
              <a:t>links them together.</a:t>
            </a:r>
          </a:p>
          <a:p>
            <a:pPr lvl="1"/>
            <a:r>
              <a:rPr lang="en-US" dirty="0"/>
              <a:t>the result is</a:t>
            </a:r>
            <a:r>
              <a:rPr lang="mr-IN" dirty="0"/>
              <a:t>…</a:t>
            </a:r>
            <a:r>
              <a:rPr lang="en-US" dirty="0"/>
              <a:t> an executable!</a:t>
            </a:r>
          </a:p>
          <a:p>
            <a:r>
              <a:rPr lang="en-US" dirty="0"/>
              <a:t>let's use </a:t>
            </a:r>
            <a:r>
              <a:rPr lang="en-US" b="1" dirty="0" err="1"/>
              <a:t>objdump</a:t>
            </a:r>
            <a:r>
              <a:rPr lang="en-US" b="1" dirty="0"/>
              <a:t> -x</a:t>
            </a:r>
            <a:r>
              <a:rPr lang="en-US" dirty="0"/>
              <a:t> on an executable</a:t>
            </a:r>
          </a:p>
          <a:p>
            <a:pPr lvl="1"/>
            <a:r>
              <a:rPr lang="en-US" dirty="0"/>
              <a:t>there's </a:t>
            </a:r>
            <a:r>
              <a:rPr lang="en-US" b="1" dirty="0"/>
              <a:t>not really much difference</a:t>
            </a:r>
          </a:p>
          <a:p>
            <a:r>
              <a:rPr lang="en-US" dirty="0"/>
              <a:t>the only real difference between an object file and an executable is </a:t>
            </a:r>
            <a:r>
              <a:rPr lang="en-US" b="1" dirty="0"/>
              <a:t>"does it have everything that it needs to be run?"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32770" name="Picture 2" descr="Image result for puzzle clip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5538" y="571500"/>
            <a:ext cx="2734162" cy="1981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Linker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when the linker is putting your puzzle together, things can go </a:t>
            </a:r>
            <a:r>
              <a:rPr lang="en-US"/>
              <a:t>wrong.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381000" y="1013129"/>
            <a:ext cx="2330595" cy="2090260"/>
            <a:chOff x="152400" y="1097507"/>
            <a:chExt cx="2819400" cy="2528658"/>
          </a:xfrm>
        </p:grpSpPr>
        <p:grpSp>
          <p:nvGrpSpPr>
            <p:cNvPr id="7" name="Group 6"/>
            <p:cNvGrpSpPr/>
            <p:nvPr/>
          </p:nvGrpSpPr>
          <p:grpSpPr>
            <a:xfrm>
              <a:off x="621371" y="1551192"/>
              <a:ext cx="2074973" cy="2074973"/>
              <a:chOff x="926171" y="1474992"/>
              <a:chExt cx="2074973" cy="2074973"/>
            </a:xfrm>
          </p:grpSpPr>
          <p:pic>
            <p:nvPicPr>
              <p:cNvPr id="10" name="Picture 10" descr="Image result for puzzle piece symbo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26171" y="1474992"/>
                <a:ext cx="2074973" cy="2074973"/>
              </a:xfrm>
              <a:prstGeom prst="rect">
                <a:avLst/>
              </a:prstGeom>
              <a:noFill/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1066800" y="2205029"/>
                <a:ext cx="13769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err="1">
                    <a:latin typeface="Consolas" charset="0"/>
                    <a:ea typeface="Consolas" charset="0"/>
                    <a:cs typeface="Consolas" charset="0"/>
                  </a:rPr>
                  <a:t>test.o</a:t>
                </a:r>
                <a:endParaRPr lang="en-US" sz="2000" b="1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52400" y="1097507"/>
              <a:ext cx="281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Consolas" pitchFamily="49" charset="0"/>
                  <a:cs typeface="Consolas" pitchFamily="49" charset="0"/>
                </a:rPr>
                <a:t>show_message</a:t>
              </a:r>
              <a:endParaRPr lang="en-US" sz="20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0999" y="3103389"/>
            <a:ext cx="2330595" cy="2090260"/>
            <a:chOff x="152400" y="1097507"/>
            <a:chExt cx="2819400" cy="2528658"/>
          </a:xfrm>
        </p:grpSpPr>
        <p:grpSp>
          <p:nvGrpSpPr>
            <p:cNvPr id="13" name="Group 12"/>
            <p:cNvGrpSpPr/>
            <p:nvPr/>
          </p:nvGrpSpPr>
          <p:grpSpPr>
            <a:xfrm>
              <a:off x="621371" y="1551192"/>
              <a:ext cx="2074973" cy="2074973"/>
              <a:chOff x="926171" y="1474992"/>
              <a:chExt cx="2074973" cy="2074973"/>
            </a:xfrm>
          </p:grpSpPr>
          <p:pic>
            <p:nvPicPr>
              <p:cNvPr id="16" name="Picture 10" descr="Image result for puzzle piece symbo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26171" y="1474992"/>
                <a:ext cx="2074973" cy="2074973"/>
              </a:xfrm>
              <a:prstGeom prst="rect">
                <a:avLst/>
              </a:prstGeom>
              <a:noFill/>
            </p:spPr>
          </p:pic>
          <p:sp>
            <p:nvSpPr>
              <p:cNvPr id="17" name="TextBox 16"/>
              <p:cNvSpPr txBox="1"/>
              <p:nvPr/>
            </p:nvSpPr>
            <p:spPr>
              <a:xfrm>
                <a:off x="1066800" y="2205029"/>
                <a:ext cx="1510580" cy="484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test2.o</a:t>
                </a: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152400" y="1097507"/>
              <a:ext cx="281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latin typeface="Consolas" pitchFamily="49" charset="0"/>
                  <a:cs typeface="Consolas" pitchFamily="49" charset="0"/>
                </a:rPr>
                <a:t>show_message</a:t>
              </a:r>
              <a:endParaRPr lang="en-US" sz="28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8" name="Oval 17"/>
          <p:cNvSpPr/>
          <p:nvPr/>
        </p:nvSpPr>
        <p:spPr>
          <a:xfrm>
            <a:off x="525671" y="3039580"/>
            <a:ext cx="1981200" cy="533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9456" y="952500"/>
            <a:ext cx="1981200" cy="533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74997" y="1026872"/>
            <a:ext cx="335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multiple definition </a:t>
            </a:r>
            <a:r>
              <a:rPr lang="en-US" sz="2200" dirty="0"/>
              <a:t>errors happen when the </a:t>
            </a:r>
            <a:r>
              <a:rPr lang="en-US" sz="2200" b="1" dirty="0"/>
              <a:t>same name </a:t>
            </a:r>
            <a:r>
              <a:rPr lang="en-US" sz="2200" dirty="0"/>
              <a:t>is defined in </a:t>
            </a:r>
            <a:r>
              <a:rPr lang="en-US" sz="2200" b="1" dirty="0"/>
              <a:t>two or more </a:t>
            </a:r>
            <a:r>
              <a:rPr lang="en-US" sz="2200" dirty="0"/>
              <a:t>places.</a:t>
            </a:r>
            <a:endParaRPr lang="en-US" sz="22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6503251" y="2857500"/>
            <a:ext cx="1942929" cy="2112518"/>
            <a:chOff x="345916" y="1551192"/>
            <a:chExt cx="2350428" cy="2555585"/>
          </a:xfrm>
        </p:grpSpPr>
        <p:grpSp>
          <p:nvGrpSpPr>
            <p:cNvPr id="22" name="Group 21"/>
            <p:cNvGrpSpPr/>
            <p:nvPr/>
          </p:nvGrpSpPr>
          <p:grpSpPr>
            <a:xfrm>
              <a:off x="621371" y="1551192"/>
              <a:ext cx="2074973" cy="2074973"/>
              <a:chOff x="926171" y="1474992"/>
              <a:chExt cx="2074973" cy="2074973"/>
            </a:xfrm>
          </p:grpSpPr>
          <p:pic>
            <p:nvPicPr>
              <p:cNvPr id="24" name="Picture 10" descr="Image result for puzzle piece symbol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26171" y="1474992"/>
                <a:ext cx="2074973" cy="2074973"/>
              </a:xfrm>
              <a:prstGeom prst="rect">
                <a:avLst/>
              </a:prstGeom>
              <a:noFill/>
            </p:spPr>
          </p:pic>
          <p:sp>
            <p:nvSpPr>
              <p:cNvPr id="25" name="TextBox 24"/>
              <p:cNvSpPr txBox="1"/>
              <p:nvPr/>
            </p:nvSpPr>
            <p:spPr>
              <a:xfrm>
                <a:off x="1178433" y="2124134"/>
                <a:ext cx="1376930" cy="484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>
                    <a:latin typeface="Consolas" charset="0"/>
                    <a:ea typeface="Consolas" charset="0"/>
                    <a:cs typeface="Consolas" charset="0"/>
                  </a:rPr>
                  <a:t>sad.o</a:t>
                </a:r>
                <a:endParaRPr lang="en-US" sz="2000" b="1" dirty="0">
                  <a:latin typeface="Consolas" charset="0"/>
                  <a:ea typeface="Consolas" charset="0"/>
                  <a:cs typeface="Consolas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345916" y="3622750"/>
              <a:ext cx="2158415" cy="4840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>
                  <a:latin typeface="Consolas" pitchFamily="49" charset="0"/>
                  <a:cs typeface="Consolas" pitchFamily="49" charset="0"/>
                </a:rPr>
                <a:t>egg?</a:t>
              </a:r>
              <a:endParaRPr lang="en-US" sz="2000" b="1" dirty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386897" y="3021207"/>
            <a:ext cx="311635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an object </a:t>
            </a:r>
            <a:r>
              <a:rPr lang="en-US" sz="2200" i="1" dirty="0"/>
              <a:t>imports </a:t>
            </a:r>
            <a:r>
              <a:rPr lang="en-US" sz="2200" dirty="0"/>
              <a:t>a symbol, but nothing else </a:t>
            </a:r>
            <a:r>
              <a:rPr lang="en-US" sz="2200" i="1" dirty="0"/>
              <a:t>exports</a:t>
            </a:r>
            <a:r>
              <a:rPr lang="en-US" sz="2200" dirty="0"/>
              <a:t> it, we can't finish linking cause</a:t>
            </a:r>
            <a:r>
              <a:rPr lang="mr-IN" sz="2200" dirty="0"/>
              <a:t>…</a:t>
            </a:r>
            <a:r>
              <a:rPr lang="en-US" sz="2200" dirty="0"/>
              <a:t> well, it's not there.</a:t>
            </a:r>
          </a:p>
        </p:txBody>
      </p:sp>
      <p:sp>
        <p:nvSpPr>
          <p:cNvPr id="27" name="Oval 26"/>
          <p:cNvSpPr/>
          <p:nvPr/>
        </p:nvSpPr>
        <p:spPr>
          <a:xfrm>
            <a:off x="6884316" y="4504767"/>
            <a:ext cx="1040484" cy="5332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70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/>
      <p:bldP spid="26" grpId="0"/>
      <p:bldP spid="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</a:rPr>
              <a:t>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functions, </a:t>
            </a:r>
            <a:r>
              <a:rPr lang="en-US" b="1" dirty="0"/>
              <a:t>static</a:t>
            </a:r>
            <a:r>
              <a:rPr lang="en-US" dirty="0"/>
              <a:t> is very similar to </a:t>
            </a:r>
            <a:r>
              <a:rPr lang="en-US" b="1" dirty="0"/>
              <a:t>private</a:t>
            </a:r>
            <a:r>
              <a:rPr lang="en-US" dirty="0"/>
              <a:t> in Java</a:t>
            </a:r>
          </a:p>
          <a:p>
            <a:pPr lvl="1"/>
            <a:r>
              <a:rPr lang="en-US" b="1" dirty="0"/>
              <a:t>static </a:t>
            </a:r>
            <a:r>
              <a:rPr lang="en-US" dirty="0"/>
              <a:t>means "do not export this to other compilation units"</a:t>
            </a:r>
          </a:p>
          <a:p>
            <a:r>
              <a:rPr lang="en-US" dirty="0"/>
              <a:t>let's put </a:t>
            </a:r>
            <a:r>
              <a:rPr lang="en-US" b="1" dirty="0"/>
              <a:t>static </a:t>
            </a:r>
            <a:r>
              <a:rPr lang="en-US" dirty="0"/>
              <a:t>before </a:t>
            </a:r>
            <a:r>
              <a:rPr lang="en-US" b="1" dirty="0" err="1"/>
              <a:t>print_message</a:t>
            </a:r>
            <a:r>
              <a:rPr lang="en-US" dirty="0"/>
              <a:t> in </a:t>
            </a:r>
            <a:r>
              <a:rPr lang="en-US" b="1" dirty="0" err="1"/>
              <a:t>sub_island.c</a:t>
            </a:r>
            <a:r>
              <a:rPr lang="en-US" b="1" dirty="0"/>
              <a:t>, </a:t>
            </a:r>
            <a:r>
              <a:rPr lang="en-US" dirty="0"/>
              <a:t>compile, and see what happens when we try to link</a:t>
            </a:r>
          </a:p>
          <a:p>
            <a:r>
              <a:rPr lang="en-US" dirty="0"/>
              <a:t>let's see what </a:t>
            </a:r>
            <a:r>
              <a:rPr lang="en-US" b="1" dirty="0"/>
              <a:t>nm </a:t>
            </a:r>
            <a:r>
              <a:rPr lang="en-US" b="1" dirty="0" err="1"/>
              <a:t>sub_island.o</a:t>
            </a:r>
            <a:r>
              <a:rPr lang="en-US" dirty="0"/>
              <a:t> prints</a:t>
            </a:r>
          </a:p>
          <a:p>
            <a:pPr lvl="1"/>
            <a:r>
              <a:rPr lang="en-US" b="1"/>
              <a:t>nm</a:t>
            </a:r>
            <a:r>
              <a:rPr lang="en-US"/>
              <a:t> lists </a:t>
            </a:r>
            <a:r>
              <a:rPr lang="en-US" i="1"/>
              <a:t>names.</a:t>
            </a:r>
            <a:endParaRPr lang="en-US" b="1"/>
          </a:p>
          <a:p>
            <a:pPr lvl="1"/>
            <a:r>
              <a:rPr lang="en-US" dirty="0"/>
              <a:t>lowercase </a:t>
            </a:r>
            <a:r>
              <a:rPr lang="en-US" b="1" dirty="0"/>
              <a:t>t</a:t>
            </a:r>
            <a:r>
              <a:rPr lang="en-US" dirty="0"/>
              <a:t> means it's a </a:t>
            </a:r>
            <a:r>
              <a:rPr lang="en-US" b="1" dirty="0"/>
              <a:t>local symbol</a:t>
            </a:r>
            <a:endParaRPr lang="en-US" dirty="0"/>
          </a:p>
          <a:p>
            <a:pPr lvl="1"/>
            <a:r>
              <a:rPr lang="en-US" dirty="0"/>
              <a:t>it's contained within </a:t>
            </a:r>
            <a:r>
              <a:rPr lang="en-US" b="1" dirty="0" err="1"/>
              <a:t>sub_island.o</a:t>
            </a:r>
            <a:r>
              <a:rPr lang="en-US" dirty="0"/>
              <a:t> and </a:t>
            </a:r>
            <a:r>
              <a:rPr lang="en-US" i="1" dirty="0"/>
              <a:t>no</a:t>
            </a:r>
            <a:br>
              <a:rPr lang="en-US" i="1" dirty="0"/>
            </a:br>
            <a:r>
              <a:rPr lang="en-US" i="1" dirty="0"/>
              <a:t>one else can see it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6324600" y="1866900"/>
            <a:ext cx="2439564" cy="3094413"/>
            <a:chOff x="6324600" y="1866900"/>
            <a:chExt cx="2439564" cy="3094413"/>
          </a:xfrm>
        </p:grpSpPr>
        <p:grpSp>
          <p:nvGrpSpPr>
            <p:cNvPr id="22" name="Group 21"/>
            <p:cNvGrpSpPr/>
            <p:nvPr/>
          </p:nvGrpSpPr>
          <p:grpSpPr>
            <a:xfrm>
              <a:off x="6324600" y="1866900"/>
              <a:ext cx="2439564" cy="2647925"/>
              <a:chOff x="6324600" y="1866900"/>
              <a:chExt cx="2439564" cy="264792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324600" y="1866900"/>
                <a:ext cx="2439564" cy="2647925"/>
                <a:chOff x="5486400" y="1880789"/>
                <a:chExt cx="2439564" cy="2647925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 rot="5400000" flipV="1">
                  <a:off x="5566779" y="2323097"/>
                  <a:ext cx="2204613" cy="2206622"/>
                  <a:chOff x="2022474" y="2729400"/>
                  <a:chExt cx="1787525" cy="1789154"/>
                </a:xfrm>
              </p:grpSpPr>
              <p:pic>
                <p:nvPicPr>
                  <p:cNvPr id="10" name="Picture 10" descr="Image result for puzzle piece symbol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3" cstate="print"/>
                  <a:srcRect t="21805" r="21734"/>
                  <a:stretch/>
                </p:blipFill>
                <p:spPr bwMode="auto">
                  <a:xfrm rot="16200000">
                    <a:off x="2021660" y="2730214"/>
                    <a:ext cx="1789154" cy="1787525"/>
                  </a:xfrm>
                  <a:prstGeom prst="rect">
                    <a:avLst/>
                  </a:prstGeom>
                  <a:noFill/>
                </p:spPr>
              </p:pic>
              <p:cxnSp>
                <p:nvCxnSpPr>
                  <p:cNvPr id="11" name="Straight Connector 10"/>
                  <p:cNvCxnSpPr/>
                  <p:nvPr/>
                </p:nvCxnSpPr>
                <p:spPr>
                  <a:xfrm>
                    <a:off x="2071072" y="3162303"/>
                    <a:ext cx="0" cy="838200"/>
                  </a:xfrm>
                  <a:prstGeom prst="line">
                    <a:avLst/>
                  </a:prstGeom>
                  <a:ln w="1143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5486400" y="1880789"/>
                  <a:ext cx="243956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b="1" dirty="0" err="1">
                      <a:solidFill>
                        <a:srgbClr val="0070C0"/>
                      </a:solidFill>
                      <a:latin typeface="Consolas" panose="020B0609020204030204" pitchFamily="49" charset="0"/>
                    </a:rPr>
                    <a:t>sub_island.o</a:t>
                  </a:r>
                  <a:endParaRPr lang="en-US" sz="2400" b="1" dirty="0">
                    <a:solidFill>
                      <a:srgbClr val="0070C0"/>
                    </a:solidFill>
                    <a:latin typeface="Consolas" panose="020B0609020204030204" pitchFamily="49" charset="0"/>
                  </a:endParaRPr>
                </a:p>
              </p:txBody>
            </p:sp>
          </p:grpSp>
          <p:cxnSp>
            <p:nvCxnSpPr>
              <p:cNvPr id="17" name="Straight Connector 16"/>
              <p:cNvCxnSpPr>
                <a:cxnSpLocks/>
              </p:cNvCxnSpPr>
              <p:nvPr/>
            </p:nvCxnSpPr>
            <p:spPr>
              <a:xfrm>
                <a:off x="6463741" y="2934172"/>
                <a:ext cx="0" cy="1192458"/>
              </a:xfrm>
              <a:prstGeom prst="line">
                <a:avLst/>
              </a:prstGeom>
              <a:ln w="1143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6712978" y="3866614"/>
              <a:ext cx="1592822" cy="1094699"/>
              <a:chOff x="5874778" y="3880503"/>
              <a:chExt cx="1592822" cy="109469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6400798" y="3880503"/>
                <a:ext cx="381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</a:rPr>
                  <a:t>U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874778" y="4451982"/>
                <a:ext cx="159282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 err="1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printf</a:t>
                </a:r>
                <a:endParaRPr lang="en-US" sz="2800" b="1" dirty="0">
                  <a:solidFill>
                    <a:srgbClr val="FF0000"/>
                  </a:solidFill>
                  <a:latin typeface="Consolas" panose="020B0609020204030204" pitchFamily="49" charset="0"/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6260974" y="3197511"/>
            <a:ext cx="2403474" cy="646331"/>
            <a:chOff x="6260974" y="3197511"/>
            <a:chExt cx="2403474" cy="646331"/>
          </a:xfrm>
        </p:grpSpPr>
        <p:sp>
          <p:nvSpPr>
            <p:cNvPr id="15" name="TextBox 14"/>
            <p:cNvSpPr txBox="1"/>
            <p:nvPr/>
          </p:nvSpPr>
          <p:spPr>
            <a:xfrm rot="19961726">
              <a:off x="6260974" y="3197548"/>
              <a:ext cx="24034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00B050"/>
                  </a:solidFill>
                  <a:latin typeface="Consolas" panose="020B0609020204030204" pitchFamily="49" charset="0"/>
                </a:rPr>
                <a:t>print_message</a:t>
              </a:r>
              <a:endParaRPr lang="en-US" sz="2000" b="1" dirty="0">
                <a:solidFill>
                  <a:srgbClr val="00B05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832485" y="3197511"/>
              <a:ext cx="381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00B050"/>
                  </a:solidFill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151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nsolas" panose="020B0609020204030204" pitchFamily="49" charset="0"/>
              </a:rPr>
              <a:t>extern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leaving static off a function </a:t>
            </a:r>
            <a:r>
              <a:rPr lang="en-US" dirty="0"/>
              <a:t>makes a "bump"</a:t>
            </a:r>
          </a:p>
          <a:p>
            <a:r>
              <a:rPr lang="en-US" b="1" dirty="0"/>
              <a:t>extern</a:t>
            </a:r>
            <a:r>
              <a:rPr lang="en-US" dirty="0"/>
              <a:t> makes a "hole"</a:t>
            </a:r>
          </a:p>
          <a:p>
            <a:pPr lvl="1"/>
            <a:r>
              <a:rPr lang="en-US" dirty="0"/>
              <a:t>it has </a:t>
            </a:r>
            <a:r>
              <a:rPr lang="en-US" i="1" dirty="0"/>
              <a:t>no effect on functions at all</a:t>
            </a:r>
          </a:p>
          <a:p>
            <a:r>
              <a:rPr lang="en-US" dirty="0"/>
              <a:t>the only time you need to use extern is on </a:t>
            </a:r>
            <a:r>
              <a:rPr lang="en-US" b="1" dirty="0"/>
              <a:t>global variables that are shared across files.</a:t>
            </a:r>
            <a:endParaRPr lang="en-US" dirty="0"/>
          </a:p>
          <a:p>
            <a:pPr lvl="1"/>
            <a:r>
              <a:rPr lang="en-US" dirty="0"/>
              <a:t>global variables are bad enough, but shared </a:t>
            </a:r>
            <a:r>
              <a:rPr lang="en-US" dirty="0" err="1"/>
              <a:t>globals</a:t>
            </a:r>
            <a:r>
              <a:rPr lang="en-US" dirty="0"/>
              <a:t>?</a:t>
            </a:r>
          </a:p>
          <a:p>
            <a:pPr lvl="1"/>
            <a:r>
              <a:rPr lang="en-US" b="1" dirty="0"/>
              <a:t>NEVER.</a:t>
            </a:r>
          </a:p>
          <a:p>
            <a:pPr lvl="1"/>
            <a:r>
              <a:rPr lang="en-US" b="1" dirty="0"/>
              <a:t>EVER.</a:t>
            </a:r>
          </a:p>
          <a:p>
            <a:pPr lvl="1"/>
            <a:r>
              <a:rPr lang="en-US" b="1" dirty="0"/>
              <a:t>DO.</a:t>
            </a:r>
          </a:p>
          <a:p>
            <a:pPr lvl="1"/>
            <a:r>
              <a:rPr lang="en-US" b="1" dirty="0"/>
              <a:t>THIS.</a:t>
            </a:r>
          </a:p>
          <a:p>
            <a:pPr lvl="1"/>
            <a:r>
              <a:rPr lang="en-US" b="1" dirty="0"/>
              <a:t>OKAY?</a:t>
            </a:r>
          </a:p>
          <a:p>
            <a:pPr lvl="1"/>
            <a:r>
              <a:rPr lang="en-US" dirty="0"/>
              <a:t>I'm not even </a:t>
            </a:r>
            <a:r>
              <a:rPr lang="en-US" dirty="0" err="1"/>
              <a:t>gonna</a:t>
            </a:r>
            <a:r>
              <a:rPr lang="en-US" dirty="0"/>
              <a:t> </a:t>
            </a:r>
            <a:r>
              <a:rPr lang="en-US" i="1" dirty="0"/>
              <a:t>teach</a:t>
            </a:r>
            <a:r>
              <a:rPr lang="en-US" dirty="0"/>
              <a:t> you how to make them</a:t>
            </a:r>
          </a:p>
          <a:p>
            <a:pPr lvl="2"/>
            <a:r>
              <a:rPr lang="en-US" dirty="0"/>
              <a:t>that's how bad I think they are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822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compilation toolchain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process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>
            <a:off x="304800" y="647700"/>
            <a:ext cx="2286000" cy="1553757"/>
            <a:chOff x="457200" y="952500"/>
            <a:chExt cx="2286000" cy="1553757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1333500"/>
              <a:ext cx="2286000" cy="11727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#include</a:t>
              </a:r>
              <a:r>
                <a:rPr lang="en-US" b="1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b="1">
                  <a:solidFill>
                    <a:schemeClr val="accent6">
                      <a:lumMod val="75000"/>
                    </a:schemeClr>
                  </a:solidFill>
                  <a:latin typeface="Consolas" pitchFamily="49" charset="0"/>
                  <a:cs typeface="Consolas" pitchFamily="49" charset="0"/>
                </a:rPr>
                <a:t>&lt;stdio.h&gt;</a:t>
              </a:r>
            </a:p>
            <a:p>
              <a:r>
                <a:rPr lang="en-US" b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b="1">
                  <a:latin typeface="Consolas" pitchFamily="49" charset="0"/>
                  <a:cs typeface="Consolas" pitchFamily="49" charset="0"/>
                </a:rPr>
                <a:t> main() {</a:t>
              </a:r>
            </a:p>
            <a:p>
              <a:r>
                <a:rPr lang="en-US" b="1">
                  <a:latin typeface="Consolas" pitchFamily="49" charset="0"/>
                  <a:cs typeface="Consolas" pitchFamily="49" charset="0"/>
                </a:rPr>
                <a:t>  printf(</a:t>
              </a:r>
              <a:r>
                <a:rPr lang="en-US" b="1">
                  <a:solidFill>
                    <a:schemeClr val="accent6">
                      <a:lumMod val="75000"/>
                    </a:schemeClr>
                  </a:solidFill>
                  <a:latin typeface="Consolas" pitchFamily="49" charset="0"/>
                  <a:cs typeface="Consolas" pitchFamily="49" charset="0"/>
                </a:rPr>
                <a:t>"Hello!\n"</a:t>
              </a:r>
              <a:r>
                <a:rPr lang="en-US" b="1">
                  <a:latin typeface="Consolas" pitchFamily="49" charset="0"/>
                  <a:cs typeface="Consolas" pitchFamily="49" charset="0"/>
                </a:rPr>
                <a:t>);</a:t>
              </a:r>
            </a:p>
            <a:p>
              <a:r>
                <a:rPr lang="en-US" b="1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b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return</a:t>
              </a:r>
              <a:r>
                <a:rPr lang="en-US" b="1">
                  <a:latin typeface="Consolas" pitchFamily="49" charset="0"/>
                  <a:cs typeface="Consolas" pitchFamily="49" charset="0"/>
                </a:rPr>
                <a:t> 0;</a:t>
              </a:r>
            </a:p>
            <a:p>
              <a:r>
                <a:rPr lang="en-US" b="1">
                  <a:latin typeface="Consolas" pitchFamily="49" charset="0"/>
                  <a:cs typeface="Consolas" pitchFamily="49" charset="0"/>
                </a:rPr>
                <a:t>}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" y="952500"/>
              <a:ext cx="1828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/>
                <a:t>hello.c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85800" y="2247900"/>
            <a:ext cx="1447800" cy="1600200"/>
            <a:chOff x="685800" y="2247900"/>
            <a:chExt cx="1447800" cy="1600200"/>
          </a:xfrm>
        </p:grpSpPr>
        <p:sp>
          <p:nvSpPr>
            <p:cNvPr id="11" name="Right Arrow 10"/>
            <p:cNvSpPr/>
            <p:nvPr/>
          </p:nvSpPr>
          <p:spPr>
            <a:xfrm rot="5400000">
              <a:off x="1104900" y="2057400"/>
              <a:ext cx="533400" cy="914400"/>
            </a:xfrm>
            <a:prstGeom prst="rightArrow">
              <a:avLst>
                <a:gd name="adj1" fmla="val 50000"/>
                <a:gd name="adj2" fmla="val 7023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85800" y="2857500"/>
              <a:ext cx="1447800" cy="9906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/>
                <a:t>Compiler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86000" y="2400300"/>
            <a:ext cx="2057400" cy="1769842"/>
            <a:chOff x="2286000" y="2400300"/>
            <a:chExt cx="2057400" cy="1769842"/>
          </a:xfrm>
        </p:grpSpPr>
        <p:sp>
          <p:nvSpPr>
            <p:cNvPr id="14" name="Right Arrow 13"/>
            <p:cNvSpPr/>
            <p:nvPr/>
          </p:nvSpPr>
          <p:spPr>
            <a:xfrm>
              <a:off x="2286000" y="2857500"/>
              <a:ext cx="533400" cy="914400"/>
            </a:xfrm>
            <a:prstGeom prst="rightArrow">
              <a:avLst>
                <a:gd name="adj1" fmla="val 50000"/>
                <a:gd name="adj2" fmla="val 7023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4"/>
            <p:cNvGrpSpPr/>
            <p:nvPr/>
          </p:nvGrpSpPr>
          <p:grpSpPr>
            <a:xfrm>
              <a:off x="2895600" y="2400300"/>
              <a:ext cx="1447800" cy="1769842"/>
              <a:chOff x="457200" y="952500"/>
              <a:chExt cx="1447800" cy="1769842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57200" y="1333500"/>
                <a:ext cx="1447800" cy="138884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>
                    <a:latin typeface="Consolas" pitchFamily="49" charset="0"/>
                    <a:cs typeface="Consolas" pitchFamily="49" charset="0"/>
                  </a:rPr>
                  <a:t>100100110001001010101001010100101101100000100001110111001011101010010010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57200" y="95250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/>
                  <a:t>hello.o</a:t>
                </a:r>
                <a:r>
                  <a:rPr lang="en-US" sz="2000" b="1">
                    <a:solidFill>
                      <a:schemeClr val="bg1">
                        <a:lumMod val="75000"/>
                      </a:schemeClr>
                    </a:solidFill>
                  </a:rPr>
                  <a:t>bj</a:t>
                </a: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6781800" y="1562100"/>
            <a:ext cx="2057401" cy="1695510"/>
            <a:chOff x="6781800" y="1562100"/>
            <a:chExt cx="2057401" cy="1695510"/>
          </a:xfrm>
        </p:grpSpPr>
        <p:grpSp>
          <p:nvGrpSpPr>
            <p:cNvPr id="10" name="Group 22"/>
            <p:cNvGrpSpPr/>
            <p:nvPr/>
          </p:nvGrpSpPr>
          <p:grpSpPr>
            <a:xfrm>
              <a:off x="7391400" y="1562100"/>
              <a:ext cx="1447801" cy="1695510"/>
              <a:chOff x="7162800" y="800100"/>
              <a:chExt cx="1447801" cy="1695510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7162800" y="209550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/>
                  <a:t>hello</a:t>
                </a:r>
                <a:r>
                  <a:rPr lang="en-US" sz="2000" b="1">
                    <a:solidFill>
                      <a:schemeClr val="bg1">
                        <a:lumMod val="75000"/>
                      </a:schemeClr>
                    </a:solidFill>
                  </a:rPr>
                  <a:t>.exe</a:t>
                </a:r>
              </a:p>
            </p:txBody>
          </p:sp>
          <p:pic>
            <p:nvPicPr>
              <p:cNvPr id="3074" name="Picture 2" descr="Image result for application icon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162800" y="800100"/>
                <a:ext cx="1447801" cy="1447801"/>
              </a:xfrm>
              <a:prstGeom prst="rect">
                <a:avLst/>
              </a:prstGeom>
              <a:noFill/>
            </p:spPr>
          </p:pic>
        </p:grpSp>
        <p:sp>
          <p:nvSpPr>
            <p:cNvPr id="24" name="Right Arrow 23"/>
            <p:cNvSpPr/>
            <p:nvPr/>
          </p:nvSpPr>
          <p:spPr>
            <a:xfrm>
              <a:off x="6781800" y="1866900"/>
              <a:ext cx="533400" cy="914400"/>
            </a:xfrm>
            <a:prstGeom prst="rightArrow">
              <a:avLst>
                <a:gd name="adj1" fmla="val 50000"/>
                <a:gd name="adj2" fmla="val 70238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124200" y="952500"/>
            <a:ext cx="3505200" cy="2523221"/>
            <a:chOff x="3124200" y="952500"/>
            <a:chExt cx="3505200" cy="2523221"/>
          </a:xfrm>
        </p:grpSpPr>
        <p:sp>
          <p:nvSpPr>
            <p:cNvPr id="18" name="Rounded Rectangle 17"/>
            <p:cNvSpPr/>
            <p:nvPr/>
          </p:nvSpPr>
          <p:spPr>
            <a:xfrm>
              <a:off x="5562600" y="1866900"/>
              <a:ext cx="1066800" cy="9906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/>
                <a:t>Linker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24200" y="952500"/>
              <a:ext cx="14478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/>
                <a:t>hello.o</a:t>
              </a:r>
              <a:r>
                <a:rPr lang="en-US" sz="2000" b="1">
                  <a:solidFill>
                    <a:schemeClr val="bg1">
                      <a:lumMod val="75000"/>
                    </a:schemeClr>
                  </a:solidFill>
                </a:rPr>
                <a:t>bj</a:t>
              </a:r>
            </a:p>
            <a:p>
              <a:pPr algn="r"/>
              <a:r>
                <a:rPr lang="en-US" sz="2000" b="1"/>
                <a:t>helper.o</a:t>
              </a:r>
              <a:r>
                <a:rPr lang="en-US" sz="2000" b="1">
                  <a:solidFill>
                    <a:schemeClr val="bg1">
                      <a:lumMod val="75000"/>
                    </a:schemeClr>
                  </a:solidFill>
                </a:rPr>
                <a:t>bj</a:t>
              </a:r>
            </a:p>
            <a:p>
              <a:pPr algn="r"/>
              <a:r>
                <a:rPr lang="en-US" sz="2000" b="1"/>
                <a:t>dogs.o</a:t>
              </a:r>
              <a:r>
                <a:rPr lang="en-US" sz="2000" b="1">
                  <a:solidFill>
                    <a:schemeClr val="bg1">
                      <a:lumMod val="75000"/>
                    </a:schemeClr>
                  </a:solidFill>
                </a:rPr>
                <a:t>bj</a:t>
              </a:r>
            </a:p>
            <a:p>
              <a:pPr algn="r"/>
              <a:r>
                <a:rPr lang="en-US" sz="2000" b="1"/>
                <a:t>libc.a</a:t>
              </a:r>
              <a:r>
                <a:rPr lang="en-US" sz="2000" b="1">
                  <a:solidFill>
                    <a:schemeClr val="bg1">
                      <a:lumMod val="75000"/>
                    </a:schemeClr>
                  </a:solidFill>
                </a:rPr>
                <a:t>/lib</a:t>
              </a:r>
            </a:p>
          </p:txBody>
        </p:sp>
        <p:grpSp>
          <p:nvGrpSpPr>
            <p:cNvPr id="13" name="Group 46"/>
            <p:cNvGrpSpPr/>
            <p:nvPr/>
          </p:nvGrpSpPr>
          <p:grpSpPr>
            <a:xfrm>
              <a:off x="4343400" y="1181100"/>
              <a:ext cx="1219200" cy="2294621"/>
              <a:chOff x="4343400" y="1181100"/>
              <a:chExt cx="1219200" cy="2294621"/>
            </a:xfrm>
          </p:grpSpPr>
          <p:cxnSp>
            <p:nvCxnSpPr>
              <p:cNvPr id="29" name="Curved Connector 28"/>
              <p:cNvCxnSpPr>
                <a:stCxn id="16" idx="3"/>
              </p:cNvCxnSpPr>
              <p:nvPr/>
            </p:nvCxnSpPr>
            <p:spPr>
              <a:xfrm flipV="1">
                <a:off x="4343400" y="2628900"/>
                <a:ext cx="1219200" cy="846821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urved Connector 30"/>
              <p:cNvCxnSpPr/>
              <p:nvPr/>
            </p:nvCxnSpPr>
            <p:spPr>
              <a:xfrm>
                <a:off x="4572000" y="1181100"/>
                <a:ext cx="990600" cy="8382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/>
              <p:nvPr/>
            </p:nvCxnSpPr>
            <p:spPr>
              <a:xfrm>
                <a:off x="4572000" y="1485900"/>
                <a:ext cx="990600" cy="6858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/>
              <p:nvPr/>
            </p:nvCxnSpPr>
            <p:spPr>
              <a:xfrm>
                <a:off x="4572000" y="1790700"/>
                <a:ext cx="990600" cy="5334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urved Connector 44"/>
              <p:cNvCxnSpPr/>
              <p:nvPr/>
            </p:nvCxnSpPr>
            <p:spPr>
              <a:xfrm>
                <a:off x="4572000" y="2095500"/>
                <a:ext cx="990600" cy="381000"/>
              </a:xfrm>
              <a:prstGeom prst="curvedConnector3">
                <a:avLst>
                  <a:gd name="adj1" fmla="val 50000"/>
                </a:avLst>
              </a:prstGeom>
              <a:ln w="38100">
                <a:solidFill>
                  <a:schemeClr val="accent2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TextBox 27"/>
          <p:cNvSpPr txBox="1"/>
          <p:nvPr/>
        </p:nvSpPr>
        <p:spPr>
          <a:xfrm>
            <a:off x="5181600" y="34671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</a:t>
            </a:r>
            <a:r>
              <a:rPr lang="mr-IN" sz="2200" dirty="0"/>
              <a:t>…</a:t>
            </a:r>
            <a:r>
              <a:rPr lang="en-US" sz="2200" dirty="0"/>
              <a:t> that's a bit of an oversimplification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495300"/>
          </a:xfrm>
        </p:spPr>
        <p:txBody>
          <a:bodyPr/>
          <a:lstStyle/>
          <a:p>
            <a:r>
              <a:rPr lang="en-US" dirty="0"/>
              <a:t>Nothing to lose but your chains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838199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compilation toolchain</a:t>
            </a:r>
            <a:r>
              <a:rPr lang="en-US" dirty="0"/>
              <a:t> is the sequence of programs that you use to go from programming-language code to an </a:t>
            </a:r>
            <a:r>
              <a:rPr lang="en-US"/>
              <a:t>executable file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1B4D2FD-4FC9-4E46-8240-831092898C66}"/>
              </a:ext>
            </a:extLst>
          </p:cNvPr>
          <p:cNvGrpSpPr/>
          <p:nvPr/>
        </p:nvGrpSpPr>
        <p:grpSpPr>
          <a:xfrm>
            <a:off x="228600" y="1371599"/>
            <a:ext cx="1143000" cy="1853877"/>
            <a:chOff x="228600" y="1371599"/>
            <a:chExt cx="1143000" cy="1853877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3EF8856-2F65-E44C-AF8A-DEA25A64F4CA}"/>
                </a:ext>
              </a:extLst>
            </p:cNvPr>
            <p:cNvGrpSpPr/>
            <p:nvPr/>
          </p:nvGrpSpPr>
          <p:grpSpPr>
            <a:xfrm flipH="1">
              <a:off x="238462" y="2313719"/>
              <a:ext cx="911757" cy="911757"/>
              <a:chOff x="5748995" y="2936241"/>
              <a:chExt cx="1626668" cy="1626668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5B70C671-2146-7E4B-A157-B0355BC241C3}"/>
                  </a:ext>
                </a:extLst>
              </p:cNvPr>
              <p:cNvSpPr/>
              <p:nvPr/>
            </p:nvSpPr>
            <p:spPr>
              <a:xfrm>
                <a:off x="5748995" y="2936241"/>
                <a:ext cx="1626668" cy="1626668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BCB76E68-8307-7C43-BBB2-F3DC96E2370E}"/>
                  </a:ext>
                </a:extLst>
              </p:cNvPr>
              <p:cNvSpPr/>
              <p:nvPr/>
            </p:nvSpPr>
            <p:spPr>
              <a:xfrm>
                <a:off x="5968783" y="3455736"/>
                <a:ext cx="191456" cy="19145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69568453-C893-994E-9C00-92726F657D6A}"/>
                  </a:ext>
                </a:extLst>
              </p:cNvPr>
              <p:cNvSpPr/>
              <p:nvPr/>
            </p:nvSpPr>
            <p:spPr>
              <a:xfrm>
                <a:off x="6676501" y="3455736"/>
                <a:ext cx="191456" cy="19145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6" name="Block Arc 35">
                <a:extLst>
                  <a:ext uri="{FF2B5EF4-FFF2-40B4-BE49-F238E27FC236}">
                    <a16:creationId xmlns:a16="http://schemas.microsoft.com/office/drawing/2014/main" id="{4F668EA0-6415-8A46-A52F-C00355376C2E}"/>
                  </a:ext>
                </a:extLst>
              </p:cNvPr>
              <p:cNvSpPr/>
              <p:nvPr/>
            </p:nvSpPr>
            <p:spPr>
              <a:xfrm rot="10800000">
                <a:off x="6012686" y="3116969"/>
                <a:ext cx="803710" cy="803710"/>
              </a:xfrm>
              <a:prstGeom prst="blockArc">
                <a:avLst>
                  <a:gd name="adj1" fmla="val 12722426"/>
                  <a:gd name="adj2" fmla="val 19601697"/>
                  <a:gd name="adj3" fmla="val 12923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" name="Cloud Callout 7"/>
            <p:cNvSpPr/>
            <p:nvPr/>
          </p:nvSpPr>
          <p:spPr>
            <a:xfrm>
              <a:off x="228600" y="1371599"/>
              <a:ext cx="1143000" cy="714756"/>
            </a:xfrm>
            <a:prstGeom prst="cloudCallout">
              <a:avLst>
                <a:gd name="adj1" fmla="val -9205"/>
                <a:gd name="adj2" fmla="val 9023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idea!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0ED956E-9565-FD4F-908C-72C06BA772EE}"/>
              </a:ext>
            </a:extLst>
          </p:cNvPr>
          <p:cNvGrpSpPr/>
          <p:nvPr/>
        </p:nvGrpSpPr>
        <p:grpSpPr>
          <a:xfrm>
            <a:off x="7010400" y="1371599"/>
            <a:ext cx="1981200" cy="1853876"/>
            <a:chOff x="7010400" y="1371599"/>
            <a:chExt cx="1981200" cy="1853876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E5FE381-4C62-064A-9B6F-6DE1F56BDDB0}"/>
                </a:ext>
              </a:extLst>
            </p:cNvPr>
            <p:cNvGrpSpPr/>
            <p:nvPr/>
          </p:nvGrpSpPr>
          <p:grpSpPr>
            <a:xfrm>
              <a:off x="7734301" y="2313718"/>
              <a:ext cx="911757" cy="911757"/>
              <a:chOff x="5748995" y="2936241"/>
              <a:chExt cx="1626668" cy="1626668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CEEC78F4-0435-5847-8CDF-F5E38AF1FF83}"/>
                  </a:ext>
                </a:extLst>
              </p:cNvPr>
              <p:cNvSpPr/>
              <p:nvPr/>
            </p:nvSpPr>
            <p:spPr>
              <a:xfrm>
                <a:off x="5748995" y="2936241"/>
                <a:ext cx="1626668" cy="1626668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FCA27DAD-8CD3-D94A-9DF9-034CB1815916}"/>
                  </a:ext>
                </a:extLst>
              </p:cNvPr>
              <p:cNvSpPr/>
              <p:nvPr/>
            </p:nvSpPr>
            <p:spPr>
              <a:xfrm>
                <a:off x="5968783" y="3455736"/>
                <a:ext cx="191456" cy="19145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B030C6EA-47EF-C94A-9782-ED98653CE3A5}"/>
                  </a:ext>
                </a:extLst>
              </p:cNvPr>
              <p:cNvSpPr/>
              <p:nvPr/>
            </p:nvSpPr>
            <p:spPr>
              <a:xfrm>
                <a:off x="6676501" y="3455736"/>
                <a:ext cx="191456" cy="191456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1" name="Block Arc 40">
                <a:extLst>
                  <a:ext uri="{FF2B5EF4-FFF2-40B4-BE49-F238E27FC236}">
                    <a16:creationId xmlns:a16="http://schemas.microsoft.com/office/drawing/2014/main" id="{C540A237-D605-C14B-85E7-40C7C48D228D}"/>
                  </a:ext>
                </a:extLst>
              </p:cNvPr>
              <p:cNvSpPr/>
              <p:nvPr/>
            </p:nvSpPr>
            <p:spPr>
              <a:xfrm rot="10800000">
                <a:off x="6012686" y="3116969"/>
                <a:ext cx="803710" cy="803710"/>
              </a:xfrm>
              <a:prstGeom prst="blockArc">
                <a:avLst>
                  <a:gd name="adj1" fmla="val 12722426"/>
                  <a:gd name="adj2" fmla="val 19601697"/>
                  <a:gd name="adj3" fmla="val 12923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7010400" y="1371599"/>
              <a:ext cx="1981200" cy="1219200"/>
              <a:chOff x="7010400" y="1752600"/>
              <a:chExt cx="1981200" cy="1219200"/>
            </a:xfrm>
          </p:grpSpPr>
          <p:sp>
            <p:nvSpPr>
              <p:cNvPr id="16" name="Cloud Callout 15"/>
              <p:cNvSpPr/>
              <p:nvPr/>
            </p:nvSpPr>
            <p:spPr>
              <a:xfrm>
                <a:off x="7467600" y="1752600"/>
                <a:ext cx="1524000" cy="714756"/>
              </a:xfrm>
              <a:prstGeom prst="cloudCallout">
                <a:avLst>
                  <a:gd name="adj1" fmla="val -9205"/>
                  <a:gd name="adj2" fmla="val 90233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cool program!</a:t>
                </a:r>
              </a:p>
            </p:txBody>
          </p:sp>
          <p:sp>
            <p:nvSpPr>
              <p:cNvPr id="21" name="Right Arrow 20"/>
              <p:cNvSpPr/>
              <p:nvPr/>
            </p:nvSpPr>
            <p:spPr>
              <a:xfrm>
                <a:off x="7010400" y="2438400"/>
                <a:ext cx="762000" cy="533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2667000" y="1638300"/>
            <a:ext cx="1828800" cy="2571928"/>
            <a:chOff x="2667000" y="2019301"/>
            <a:chExt cx="1828800" cy="2571928"/>
          </a:xfrm>
        </p:grpSpPr>
        <p:sp>
          <p:nvSpPr>
            <p:cNvPr id="10" name="Rounded Rectangle 9"/>
            <p:cNvSpPr/>
            <p:nvPr/>
          </p:nvSpPr>
          <p:spPr>
            <a:xfrm rot="16200000">
              <a:off x="3067050" y="2381251"/>
              <a:ext cx="1371600" cy="64770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/>
                <a:t>Compiler</a:t>
              </a: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2667000" y="2438400"/>
              <a:ext cx="7620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71800" y="3390900"/>
              <a:ext cx="152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7030A0"/>
                  </a:solidFill>
                </a:rPr>
                <a:t>turns C code into machine code (object files)</a:t>
              </a:r>
              <a:endParaRPr lang="en-US" sz="18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066799" y="1333500"/>
            <a:ext cx="1828800" cy="2919114"/>
            <a:chOff x="1066799" y="1714501"/>
            <a:chExt cx="1828800" cy="2919114"/>
          </a:xfrm>
        </p:grpSpPr>
        <p:sp>
          <p:nvSpPr>
            <p:cNvPr id="11" name="Rounded Rectangle 10"/>
            <p:cNvSpPr/>
            <p:nvPr/>
          </p:nvSpPr>
          <p:spPr>
            <a:xfrm rot="16200000">
              <a:off x="1314450" y="2381251"/>
              <a:ext cx="1981200" cy="647700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/>
                <a:t>Preprocessor</a:t>
              </a: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1219200" y="2438400"/>
              <a:ext cx="7620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66799" y="3710285"/>
              <a:ext cx="1828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C00000"/>
                  </a:solidFill>
                </a:rPr>
                <a:t>processes lines that start with #, like </a:t>
              </a:r>
              <a:r>
                <a:rPr lang="en-US" sz="1800" b="1" dirty="0">
                  <a:solidFill>
                    <a:srgbClr val="C00000"/>
                  </a:solidFill>
                </a:rPr>
                <a:t>#include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114800" y="1638299"/>
            <a:ext cx="1828800" cy="2571929"/>
            <a:chOff x="4114800" y="2019300"/>
            <a:chExt cx="1828800" cy="2571929"/>
          </a:xfrm>
        </p:grpSpPr>
        <p:sp>
          <p:nvSpPr>
            <p:cNvPr id="12" name="Rounded Rectangle 11"/>
            <p:cNvSpPr/>
            <p:nvPr/>
          </p:nvSpPr>
          <p:spPr>
            <a:xfrm rot="16200000">
              <a:off x="4514850" y="2381250"/>
              <a:ext cx="1371600" cy="647700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/>
                <a:t>Linker</a:t>
              </a: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4114800" y="2438400"/>
              <a:ext cx="7620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19600" y="3390900"/>
              <a:ext cx="152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accent3">
                      <a:lumMod val="50000"/>
                    </a:schemeClr>
                  </a:solidFill>
                </a:rPr>
                <a:t>turns pieces of programs into an executable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562600" y="1638300"/>
            <a:ext cx="1905000" cy="2571928"/>
            <a:chOff x="5562600" y="2019301"/>
            <a:chExt cx="1905000" cy="2571928"/>
          </a:xfrm>
        </p:grpSpPr>
        <p:sp>
          <p:nvSpPr>
            <p:cNvPr id="13" name="Rounded Rectangle 12"/>
            <p:cNvSpPr/>
            <p:nvPr/>
          </p:nvSpPr>
          <p:spPr>
            <a:xfrm rot="16200000">
              <a:off x="5962650" y="2381251"/>
              <a:ext cx="1371600" cy="64770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/>
                <a:t>Loader</a:t>
              </a: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5562600" y="2438400"/>
              <a:ext cx="762000" cy="5334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43600" y="3390900"/>
              <a:ext cx="1524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</a:rPr>
                <a:t>loads the executable into RAM and runs it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4800" y="4305299"/>
            <a:ext cx="4267200" cy="30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(the preprocessor is pretty much unique to C/C++.)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Preprocessor, Redux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6302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files (*.h)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943600" cy="4801659"/>
          </a:xfrm>
        </p:spPr>
        <p:txBody>
          <a:bodyPr>
            <a:normAutofit/>
          </a:bodyPr>
          <a:lstStyle/>
          <a:p>
            <a:r>
              <a:rPr lang="en-US" dirty="0"/>
              <a:t>remember:</a:t>
            </a:r>
          </a:p>
          <a:p>
            <a:r>
              <a:rPr lang="en-US" dirty="0"/>
              <a:t>the header file is the </a:t>
            </a:r>
            <a:r>
              <a:rPr lang="en-US" b="1" dirty="0"/>
              <a:t>public interface</a:t>
            </a:r>
          </a:p>
          <a:p>
            <a:pPr lvl="1"/>
            <a:r>
              <a:rPr lang="en-US" b="1" dirty="0"/>
              <a:t>NO CODE!!!</a:t>
            </a:r>
            <a:endParaRPr lang="en-US" dirty="0"/>
          </a:p>
          <a:p>
            <a:r>
              <a:rPr lang="en-US" dirty="0"/>
              <a:t>the C file contains the </a:t>
            </a:r>
            <a:r>
              <a:rPr lang="en-US" b="1" dirty="0"/>
              <a:t>implementation</a:t>
            </a:r>
          </a:p>
          <a:p>
            <a:pPr lvl="1"/>
            <a:r>
              <a:rPr lang="en-US" b="1" dirty="0"/>
              <a:t>ALL THE CODE!!!</a:t>
            </a:r>
          </a:p>
          <a:p>
            <a:pPr lvl="1"/>
            <a:r>
              <a:rPr lang="en-US" dirty="0"/>
              <a:t>and any private </a:t>
            </a:r>
            <a:r>
              <a:rPr lang="en-US" dirty="0" err="1"/>
              <a:t>structs</a:t>
            </a:r>
            <a:r>
              <a:rPr lang="en-US" dirty="0"/>
              <a:t>, </a:t>
            </a:r>
            <a:r>
              <a:rPr lang="en-US" dirty="0" err="1"/>
              <a:t>enums</a:t>
            </a:r>
            <a:r>
              <a:rPr lang="en-US" dirty="0"/>
              <a:t> etc.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95300"/>
            <a:ext cx="3048000" cy="40968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25394" y="489182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iceberg.h</a:t>
            </a:r>
            <a:endParaRPr lang="en-US" sz="24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4269" y="1429329"/>
            <a:ext cx="1713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2"/>
                </a:solidFill>
                <a:latin typeface="Consolas" charset="0"/>
                <a:ea typeface="Consolas" charset="0"/>
                <a:cs typeface="Consolas" charset="0"/>
              </a:rPr>
              <a:t>iceberg.c</a:t>
            </a:r>
            <a:endParaRPr lang="en-US" sz="2400" b="1" dirty="0">
              <a:solidFill>
                <a:schemeClr val="bg2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24876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#define 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9677400" cy="4801659"/>
          </a:xfrm>
        </p:spPr>
        <p:txBody>
          <a:bodyPr>
            <a:normAutofit/>
          </a:bodyPr>
          <a:lstStyle/>
          <a:p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#define</a:t>
            </a:r>
            <a:r>
              <a:rPr lang="en-US" dirty="0"/>
              <a:t> is</a:t>
            </a:r>
            <a:r>
              <a:rPr lang="mr-IN" dirty="0"/>
              <a:t>…</a:t>
            </a:r>
            <a:r>
              <a:rPr lang="en-US" dirty="0"/>
              <a:t> weird </a:t>
            </a:r>
          </a:p>
          <a:p>
            <a:r>
              <a:rPr lang="en-US" dirty="0"/>
              <a:t>you can make constants-</a:t>
            </a:r>
            <a:r>
              <a:rPr lang="en-US" dirty="0" err="1"/>
              <a:t>ish</a:t>
            </a:r>
            <a:endParaRPr lang="en-US" dirty="0"/>
          </a:p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#define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NUM_ITEMS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1000</a:t>
            </a:r>
          </a:p>
          <a:p>
            <a:pPr lvl="1"/>
            <a:r>
              <a:rPr lang="en-US" b="1" dirty="0"/>
              <a:t>no equals sign, no semicolon</a:t>
            </a:r>
          </a:p>
          <a:p>
            <a:r>
              <a:rPr lang="en-US" dirty="0"/>
              <a:t>whenever you write NUM_ITEMS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en-US" dirty="0"/>
              <a:t>the preprocessor will </a:t>
            </a:r>
            <a:r>
              <a:rPr lang="en-US" i="1" dirty="0"/>
              <a:t>textually </a:t>
            </a:r>
            <a:r>
              <a:rPr lang="en-US" dirty="0"/>
              <a:t>replace it with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1000</a:t>
            </a:r>
          </a:p>
          <a:p>
            <a:r>
              <a:rPr lang="en-US" dirty="0"/>
              <a:t>this is </a:t>
            </a:r>
            <a:r>
              <a:rPr lang="en-US" b="1" dirty="0"/>
              <a:t>not</a:t>
            </a:r>
            <a:r>
              <a:rPr lang="en-US" dirty="0"/>
              <a:t> a variable!</a:t>
            </a:r>
          </a:p>
          <a:p>
            <a:r>
              <a:rPr lang="en-US" dirty="0"/>
              <a:t>you can make it replace it textually with </a:t>
            </a:r>
            <a:r>
              <a:rPr lang="en-US" i="1" dirty="0"/>
              <a:t>anything</a:t>
            </a:r>
          </a:p>
          <a:p>
            <a:pPr lvl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#define </a:t>
            </a:r>
            <a:r>
              <a:rPr lang="en-US" sz="2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NUM_ITEMS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oh no this is a bunch of crap</a:t>
            </a:r>
          </a:p>
          <a:p>
            <a:r>
              <a:rPr lang="en-US" dirty="0"/>
              <a:t>you can replace any word-like thing with anything</a:t>
            </a:r>
          </a:p>
          <a:p>
            <a:pPr lvl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#define </a:t>
            </a:r>
            <a:r>
              <a:rPr lang="en-US" sz="28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float</a:t>
            </a:r>
          </a:p>
          <a:p>
            <a:pPr lvl="0">
              <a:buNone/>
            </a:pPr>
            <a:r>
              <a:rPr lang="en-US" sz="2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#define true false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7256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</a:t>
            </a:r>
            <a:r>
              <a:rPr lang="en-US" b="1" dirty="0"/>
              <a:t>choose which code to </a:t>
            </a:r>
            <a:r>
              <a:rPr lang="en-US" b="1" i="1" dirty="0"/>
              <a:t>compile,</a:t>
            </a:r>
            <a:r>
              <a:rPr lang="en-US" dirty="0"/>
              <a:t> based on some condition</a:t>
            </a:r>
          </a:p>
          <a:p>
            <a:r>
              <a:rPr lang="en-US" dirty="0"/>
              <a:t>one very common condition is "has this preprocessor name been #defined?"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ifdef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SOME_OPTION</a:t>
            </a:r>
          </a:p>
          <a:p>
            <a:pPr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code path 1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#else</a:t>
            </a:r>
          </a:p>
          <a:p>
            <a:pPr>
              <a:buNone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// code path 2</a:t>
            </a: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endif</a:t>
            </a:r>
            <a:endParaRPr lang="en-US" sz="24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/>
              <a:t>the "not-taken" side of the if-else will </a:t>
            </a:r>
            <a:r>
              <a:rPr lang="en-US" b="1" dirty="0"/>
              <a:t>literally not even be in the resulting program</a:t>
            </a:r>
          </a:p>
          <a:p>
            <a:pPr lvl="1"/>
            <a:r>
              <a:rPr lang="en-US" dirty="0"/>
              <a:t>there is also </a:t>
            </a:r>
            <a:r>
              <a:rPr 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#</a:t>
            </a:r>
            <a:r>
              <a:rPr lang="en-US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ifndef</a:t>
            </a:r>
            <a:r>
              <a:rPr lang="en-US" dirty="0"/>
              <a:t> for "if not defined"</a:t>
            </a:r>
          </a:p>
          <a:p>
            <a:r>
              <a:rPr lang="en-US" dirty="0"/>
              <a:t>this is super common in platform-specific code</a:t>
            </a:r>
          </a:p>
          <a:p>
            <a:pPr lvl="1"/>
            <a:r>
              <a:rPr lang="en-US" dirty="0"/>
              <a:t>or "optional features"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CS449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72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02 - C - Basics</Template>
  <TotalTime>1621</TotalTime>
  <Words>1828</Words>
  <Application>Microsoft Macintosh PowerPoint</Application>
  <PresentationFormat>On-screen Show (16:10)</PresentationFormat>
  <Paragraphs>346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Programs – Preprocessing, Compilation and Linking</vt:lpstr>
      <vt:lpstr>Class announcements</vt:lpstr>
      <vt:lpstr>The compilation toolchain</vt:lpstr>
      <vt:lpstr>The general process</vt:lpstr>
      <vt:lpstr>Nothing to lose but your chains</vt:lpstr>
      <vt:lpstr>The Preprocessor, Redux</vt:lpstr>
      <vt:lpstr>Header files (*.h)</vt:lpstr>
      <vt:lpstr>The #define directive</vt:lpstr>
      <vt:lpstr>Conditional compilation</vt:lpstr>
      <vt:lpstr>#define with parameters...</vt:lpstr>
      <vt:lpstr>The preprocessor is weird</vt:lpstr>
      <vt:lpstr>The compiler</vt:lpstr>
      <vt:lpstr>How does a compiler work?</vt:lpstr>
      <vt:lpstr>Take CS1622</vt:lpstr>
      <vt:lpstr>Object files</vt:lpstr>
      <vt:lpstr>Blobject files</vt:lpstr>
      <vt:lpstr>Anatomy of an object file</vt:lpstr>
      <vt:lpstr>Kinds of data</vt:lpstr>
      <vt:lpstr>A map! But that looks like… a closeup of an object file</vt:lpstr>
      <vt:lpstr>Linking</vt:lpstr>
      <vt:lpstr>Puzzle pieces from the clay</vt:lpstr>
      <vt:lpstr>The adventure of link</vt:lpstr>
      <vt:lpstr>A link to the past</vt:lpstr>
      <vt:lpstr>Linker errors</vt:lpstr>
      <vt:lpstr>static</vt:lpstr>
      <vt:lpstr>extern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- Basics</dc:title>
  <dc:creator>me</dc:creator>
  <cp:lastModifiedBy>Billingsley, Jarrett F</cp:lastModifiedBy>
  <cp:revision>158</cp:revision>
  <dcterms:created xsi:type="dcterms:W3CDTF">2017-01-24T02:14:22Z</dcterms:created>
  <dcterms:modified xsi:type="dcterms:W3CDTF">2024-02-27T01:07:04Z</dcterms:modified>
</cp:coreProperties>
</file>